
<file path=[Content_Types].xml><?xml version="1.0" encoding="utf-8"?>
<Types xmlns="http://schemas.openxmlformats.org/package/2006/content-types">
  <Default Extension="png" ContentType="image/png"/>
  <Default Extension="svg" ContentType="image/svg+xml"/>
  <Default Extension="emf" ContentType="image/x-emf"/>
  <Default Extension="rels" ContentType="application/vnd.openxmlformats-package.relationships+xml"/>
  <Default Extension="fntdata" ContentType="application/x-fontdata"/>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notesSlides/notesSlide11.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4.xml" ContentType="application/vnd.openxmlformats-officedocument.presentationml.notesSlide+xml"/>
  <Override PartName="/ppt/notesSlides/notesSlide28.xml" ContentType="application/vnd.openxmlformats-officedocument.presentationml.notes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 id="2147483659" r:id="rId2"/>
  </p:sldMasterIdLst>
  <p:notesMasterIdLst>
    <p:notesMasterId r:id="rId39"/>
  </p:notesMasterIdLst>
  <p:handoutMasterIdLst>
    <p:handoutMasterId r:id="rId40"/>
  </p:handoutMasterIdLst>
  <p:sldIdLst>
    <p:sldId id="330" r:id="rId3"/>
    <p:sldId id="408" r:id="rId4"/>
    <p:sldId id="511" r:id="rId5"/>
    <p:sldId id="512" r:id="rId6"/>
    <p:sldId id="513" r:id="rId7"/>
    <p:sldId id="514" r:id="rId8"/>
    <p:sldId id="515" r:id="rId9"/>
    <p:sldId id="516" r:id="rId10"/>
    <p:sldId id="517" r:id="rId11"/>
    <p:sldId id="518" r:id="rId12"/>
    <p:sldId id="519" r:id="rId13"/>
    <p:sldId id="520" r:id="rId14"/>
    <p:sldId id="521" r:id="rId15"/>
    <p:sldId id="522" r:id="rId16"/>
    <p:sldId id="523" r:id="rId17"/>
    <p:sldId id="524" r:id="rId18"/>
    <p:sldId id="525" r:id="rId19"/>
    <p:sldId id="526" r:id="rId20"/>
    <p:sldId id="527" r:id="rId21"/>
    <p:sldId id="528" r:id="rId22"/>
    <p:sldId id="529" r:id="rId23"/>
    <p:sldId id="530" r:id="rId24"/>
    <p:sldId id="531" r:id="rId25"/>
    <p:sldId id="532" r:id="rId26"/>
    <p:sldId id="545" r:id="rId27"/>
    <p:sldId id="534" r:id="rId28"/>
    <p:sldId id="535" r:id="rId29"/>
    <p:sldId id="536" r:id="rId30"/>
    <p:sldId id="544" r:id="rId31"/>
    <p:sldId id="538" r:id="rId32"/>
    <p:sldId id="546" r:id="rId33"/>
    <p:sldId id="540" r:id="rId34"/>
    <p:sldId id="541" r:id="rId35"/>
    <p:sldId id="542" r:id="rId36"/>
    <p:sldId id="543" r:id="rId37"/>
    <p:sldId id="298" r:id="rId38"/>
  </p:sldIdLst>
  <p:sldSz cx="9144000" cy="6858000" type="screen4x3"/>
  <p:notesSz cx="6858000" cy="9144000"/>
  <p:embeddedFontLst>
    <p:embeddedFont>
      <p:font typeface="Noto Sans Symbols" panose="020B0604020202020204" charset="0"/>
      <p:regular r:id="rId41"/>
    </p:embeddedFont>
    <p:embeddedFont>
      <p:font typeface="Verdana" panose="020B0604030504040204"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974" userDrawn="1">
          <p15:clr>
            <a:srgbClr val="A4A3A4"/>
          </p15:clr>
        </p15:guide>
        <p15:guide id="2" pos="295" userDrawn="1">
          <p15:clr>
            <a:srgbClr val="A4A3A4"/>
          </p15:clr>
        </p15:guide>
        <p15:guide id="3" orient="horz" pos="4178" userDrawn="1">
          <p15:clr>
            <a:srgbClr val="A4A3A4"/>
          </p15:clr>
        </p15:guide>
        <p15:guide id="4" orient="horz" pos="119" userDrawn="1">
          <p15:clr>
            <a:srgbClr val="A4A3A4"/>
          </p15:clr>
        </p15:guide>
        <p15:guide id="5" orient="horz" pos="686" userDrawn="1">
          <p15:clr>
            <a:srgbClr val="A4A3A4"/>
          </p15:clr>
        </p15:guide>
        <p15:guide id="6" orient="horz" pos="958" userDrawn="1">
          <p15:clr>
            <a:srgbClr val="A4A3A4"/>
          </p15:clr>
        </p15:guide>
        <p15:guide id="7" pos="612" userDrawn="1">
          <p15:clr>
            <a:srgbClr val="A4A3A4"/>
          </p15:clr>
        </p15:guide>
        <p15:guide id="8" pos="511" userDrawn="1">
          <p15:clr>
            <a:srgbClr val="A4A3A4"/>
          </p15:clr>
        </p15:guide>
        <p15:guide id="9" pos="725" userDrawn="1">
          <p15:clr>
            <a:srgbClr val="A4A3A4"/>
          </p15:clr>
        </p15:guide>
        <p15:guide id="10" orient="horz" pos="1094" userDrawn="1">
          <p15:clr>
            <a:srgbClr val="A4A3A4"/>
          </p15:clr>
        </p15:guide>
        <p15:guide id="11" pos="54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7" name="KR Anandda Kumarr" initials="KAK" lastIdx="1" clrIdx="7">
    <p:extLst>
      <p:ext uri="{19B8F6BF-5375-455C-9EA6-DF929625EA0E}">
        <p15:presenceInfo xmlns:p15="http://schemas.microsoft.com/office/powerpoint/2012/main" userId="874ae4b53f93d15d" providerId="Windows Live"/>
      </p:ext>
    </p:extLst>
  </p:cmAuthor>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 id="6" name="AnnMarie Short" initials="AS" lastIdx="35" clrIdx="6">
    <p:extLst>
      <p:ext uri="{19B8F6BF-5375-455C-9EA6-DF929625EA0E}">
        <p15:presenceInfo xmlns:p15="http://schemas.microsoft.com/office/powerpoint/2012/main" userId="5a9a73d1263ca8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603" autoAdjust="0"/>
    <p:restoredTop sz="95220" autoAdjust="0"/>
  </p:normalViewPr>
  <p:slideViewPr>
    <p:cSldViewPr snapToGrid="0" snapToObjects="1">
      <p:cViewPr varScale="1">
        <p:scale>
          <a:sx n="78" d="100"/>
          <a:sy n="78" d="100"/>
        </p:scale>
        <p:origin x="182" y="67"/>
      </p:cViewPr>
      <p:guideLst>
        <p:guide orient="horz" pos="3974"/>
        <p:guide pos="295"/>
        <p:guide orient="horz" pos="4178"/>
        <p:guide orient="horz" pos="119"/>
        <p:guide orient="horz" pos="686"/>
        <p:guide orient="horz" pos="958"/>
        <p:guide pos="612"/>
        <p:guide pos="511"/>
        <p:guide pos="725"/>
        <p:guide orient="horz" pos="1094"/>
        <p:guide pos="5465"/>
      </p:guideLst>
    </p:cSldViewPr>
  </p:slideViewPr>
  <p:outlineViewPr>
    <p:cViewPr>
      <p:scale>
        <a:sx n="33" d="100"/>
        <a:sy n="33" d="100"/>
      </p:scale>
      <p:origin x="0" y="-11050"/>
    </p:cViewPr>
  </p:outlineViewPr>
  <p:notesTextViewPr>
    <p:cViewPr>
      <p:scale>
        <a:sx n="100" d="100"/>
        <a:sy n="100" d="100"/>
      </p:scale>
      <p:origin x="0" y="0"/>
    </p:cViewPr>
  </p:notesTextViewPr>
  <p:sorterViewPr>
    <p:cViewPr>
      <p:scale>
        <a:sx n="100" d="100"/>
        <a:sy n="100" d="100"/>
      </p:scale>
      <p:origin x="0" y="-3346"/>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45" Type="http://schemas.openxmlformats.org/officeDocument/2006/relationships/font" Target="fonts/font5.fntdata"/><Relationship Id="rId53" Type="http://schemas.openxmlformats.org/officeDocument/2006/relationships/customXml" Target="../customXml/item3.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4.fntdata"/><Relationship Id="rId52" Type="http://schemas.openxmlformats.org/officeDocument/2006/relationships/customXml" Target="../customXml/item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 Id="rId48"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customXml" Target="../customXml/item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3/24/2021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liveexample.pearsoncmg.com/html/FontDemo.htm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liveexample.pearsoncmg.com/html/ShowImage.htm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liveexample.pearsoncmg.com/html/ShowFlowPane.html"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liveexample.pearsoncmg.com/html/ShowGridPane.html"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liveexample.pearsoncmg.com/html/ShowBorderPane.htm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liveexample.pearsoncmg.com/html/ShowHBoxVBox.html"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liveexample.pearsoncmg.com/html/ShowText.html"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liveexample.pearsoncmg.com/html/ShowLine.html"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liveexample.pearsoncmg.com/html/ShowRectangle.html"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liveexample.pearsoncmg.com/html/ShowEllipse.html"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liveexample.pearsoncmg.com/html/ShowArc.html"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liveexample.pearsoncmg.com/html/MyJavaFX.html"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liveexample.pearsoncmg.com/html/MultipleStageDemo.html"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liveexample.pearsoncmg.com/html/ShowPolygon.htm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liveexample.pearsoncmg.com/html/ClockPane.html"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liveexample.pearsoncmg.com/html/DisplayClock.html"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liveexample.pearsoncmg.com/html/ButtonInPane.htm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liveexample.pearsoncmg.com/html/ShowCircle.htm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liveexample.pearsoncmg.com/html/ShowCircleCentered.htm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liveexample.pearsoncmg.com/html/BindingDemo.html"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liveexample.pearsoncmg.com/html/BidirectionalBindingDemo.html"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liveexample.pearsoncmg.com/html/NodeStyleRotateDemo.htm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p>
          <a:p>
            <a:endParaRPr lang="en-US" sz="1200" b="0" i="0" u="none" strike="noStrike" kern="1200" cap="none" dirty="0">
              <a:solidFill>
                <a:schemeClr val="dk1"/>
              </a:solidFill>
              <a:latin typeface="Arial"/>
              <a:cs typeface="Arial"/>
              <a:sym typeface="Arial"/>
            </a:endParaRPr>
          </a:p>
          <a:p>
            <a:r>
              <a:rPr lang="en-US" dirty="0"/>
              <a:t>Slides in this presentation contain hyperlinks. JAWS users should be able to get a list of links by using INSERT+F7</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0602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has 3 rows. Row 1, shows the java </a:t>
            </a:r>
            <a:r>
              <a:rPr lang="en-US" dirty="0" err="1"/>
              <a:t>fx</a:t>
            </a:r>
            <a:r>
              <a:rPr lang="en-US" dirty="0"/>
              <a:t> period scene period paint period Color. Row 2, has 4 lines.</a:t>
            </a:r>
          </a:p>
          <a:p>
            <a:r>
              <a:rPr lang="en-US" dirty="0"/>
              <a:t>Line 1, minus red colon double.</a:t>
            </a:r>
          </a:p>
          <a:p>
            <a:r>
              <a:rPr lang="en-US" dirty="0"/>
              <a:t>Line 2, minus green colon double.</a:t>
            </a:r>
          </a:p>
          <a:p>
            <a:r>
              <a:rPr lang="en-US" dirty="0"/>
              <a:t>Line 3, minus blue colon double.</a:t>
            </a:r>
          </a:p>
          <a:p>
            <a:r>
              <a:rPr lang="en-US" dirty="0"/>
              <a:t>Line 4, minus opacity colon double. Row 3, has 12 lines.</a:t>
            </a:r>
          </a:p>
          <a:p>
            <a:r>
              <a:rPr lang="en-US" dirty="0"/>
              <a:t>Line 1, plus Color open parenthesis r colon double comma g colon double comma b colon. The red value of this Color (between 0.0 and 1.0).</a:t>
            </a:r>
          </a:p>
          <a:p>
            <a:r>
              <a:rPr lang="en-US" dirty="0"/>
              <a:t>Line 2, double comma opacity colon double close braces. The green value of this Color (between 0.0 and 1.0).</a:t>
            </a:r>
          </a:p>
          <a:p>
            <a:r>
              <a:rPr lang="en-US" dirty="0"/>
              <a:t>Line 3, plus brighter open parenthesis close parenthesis colon Color. The blue value of this Color (between 0.0 and 1.0).</a:t>
            </a:r>
          </a:p>
          <a:p>
            <a:r>
              <a:rPr lang="en-US" dirty="0"/>
              <a:t>Line 4, plus darker open parenthesis close parenthesis colon Color. The opacity of this Color (between 0.0 and 1.0).</a:t>
            </a:r>
          </a:p>
          <a:p>
            <a:r>
              <a:rPr lang="en-US" dirty="0"/>
              <a:t>Line 5, plus color open parenthesis r colon double comma g colon double comma b colon. Creates a Color with the specified red, green, blue, and opacity values.</a:t>
            </a:r>
          </a:p>
          <a:p>
            <a:r>
              <a:rPr lang="en-US" dirty="0"/>
              <a:t>Line 6, double close parenthesis colon Color. Creates a Col or that is a brighter version of this Color.</a:t>
            </a:r>
          </a:p>
          <a:p>
            <a:r>
              <a:rPr lang="en-US" dirty="0"/>
              <a:t>Line 7, plus color open parenthesis r colon double comma g colon double comma b colon. Creates a Color that is a darker version of this Color.</a:t>
            </a:r>
          </a:p>
          <a:p>
            <a:r>
              <a:rPr lang="en-US" dirty="0"/>
              <a:t>Line 8, double comma opacity colon double close parenthesis colon Color. Creates an opaque Col or with the specified red, green, and blue values.</a:t>
            </a:r>
          </a:p>
          <a:p>
            <a:r>
              <a:rPr lang="en-US" dirty="0"/>
              <a:t>Line 9, plus </a:t>
            </a:r>
            <a:r>
              <a:rPr lang="en-US" dirty="0" err="1"/>
              <a:t>rgb</a:t>
            </a:r>
            <a:r>
              <a:rPr lang="en-US" dirty="0"/>
              <a:t> open parenthesis r colon int comma g colon int comma b colon int comma Color. Creates a Color with the specified red, green, and blue values in the range from 0 to 255.</a:t>
            </a:r>
          </a:p>
          <a:p>
            <a:r>
              <a:rPr lang="en-US" dirty="0"/>
              <a:t>Line 10, plus </a:t>
            </a:r>
            <a:r>
              <a:rPr lang="en-US" dirty="0" err="1"/>
              <a:t>rgb</a:t>
            </a:r>
            <a:r>
              <a:rPr lang="en-US" dirty="0"/>
              <a:t> open parenthesis r colon int comma g colon int comma b colon int comma opacity colon double close parenthesis colon Color. Creates a Color with the specified red, green, and blue values in the range from 0 to 255 and a given opacity.</a:t>
            </a:r>
          </a:p>
          <a:p>
            <a:r>
              <a:rPr lang="en-US" dirty="0"/>
              <a:t>The first line of codes is labeled, getter methods for property values are provided in the class, but omitted in the UML diagram for brevity.</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55240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It has 3 rows. Row 1, java </a:t>
            </a:r>
            <a:r>
              <a:rPr lang="en-US" altLang="en-US" dirty="0" err="1"/>
              <a:t>fx</a:t>
            </a:r>
            <a:r>
              <a:rPr lang="en-US" altLang="en-US" dirty="0"/>
              <a:t> period scene period text period Font. Row 2, has 3 lines.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Line 1, minus size colon double. The size of this font.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Line 2, minus name colon String. The name of this font.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Line 3, minus family colon String. The family of this font.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Row 3, has 11 lines.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Line 1, plus Font open parenthesis size colon double close parenthesis. Creates a Font with the specified size.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Line 2, plus Font open parenthesis name colon String comma size colon double close parenthesis. Creates a Font with the specified full font name and size.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Line 3, plus Font open parenthesis name colon String comma size colon double close parenthesis. Creates a Font with the specified name and size.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Line 4, plus Font open parenthesis name colon String comma w colon Font Weight comma size colon double close parenthesis. Creates a Font with the specified name, weight, and size.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Line 5, plus Font open parenthesis name colon String comma w colon Font Weight comma p colon Font Posture comma size colon double close parenthesis. Creates a Font with the specified name, weight, posture, and size.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Line 6, plus get Families open parenthesis close parenthesis colon List less than String greater than. Returns a list of font family names.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Line 7, plus get Font </a:t>
            </a:r>
            <a:r>
              <a:rPr lang="en-US" altLang="en-US" dirty="0" err="1"/>
              <a:t>Nanes</a:t>
            </a:r>
            <a:r>
              <a:rPr lang="en-US" altLang="en-US" dirty="0"/>
              <a:t> open parenthesis close parenthesis colon List less than String greater than. Returns a list of full font names including family and weight.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The first line of codes is labeled, the getter methods for property values are provided in the class, but omitted in the UML diagram for brevity.</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lt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err="1"/>
              <a:t>FontDemo</a:t>
            </a:r>
            <a:r>
              <a:rPr lang="en-IN" altLang="en-US" dirty="0"/>
              <a:t>: </a:t>
            </a:r>
            <a:r>
              <a:rPr lang="en-IN" dirty="0">
                <a:hlinkClick r:id="rId3"/>
              </a:rPr>
              <a:t>https://liveexample.pearsoncmg.com/html/FontDemo.html</a:t>
            </a:r>
            <a:endParaRPr lang="en-US" alt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20606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has 3 rows. Row 1, java </a:t>
            </a:r>
            <a:r>
              <a:rPr lang="en-US" dirty="0" err="1"/>
              <a:t>fx</a:t>
            </a:r>
            <a:r>
              <a:rPr lang="en-US" dirty="0"/>
              <a:t> period scene period image period Image. Row 2, has 4 lines.</a:t>
            </a:r>
          </a:p>
          <a:p>
            <a:r>
              <a:rPr lang="en-US" dirty="0"/>
              <a:t>Line 1, minus error colon Read Only Boolean Property. Indicates whether the image is loaded correctly?</a:t>
            </a:r>
          </a:p>
          <a:p>
            <a:r>
              <a:rPr lang="en-US" dirty="0"/>
              <a:t>Line 2, minus height colon Read Only Boolean Property. The height of the image.</a:t>
            </a:r>
          </a:p>
          <a:p>
            <a:r>
              <a:rPr lang="en-US" dirty="0"/>
              <a:t>Line 3, minus width colon Read Only Boolean Property. The width of the image.</a:t>
            </a:r>
          </a:p>
          <a:p>
            <a:r>
              <a:rPr lang="en-US" dirty="0"/>
              <a:t>Line 4, minus progress colon Read Only Boolean Property. The approximate percentage of image's loading that is completed.</a:t>
            </a:r>
          </a:p>
          <a:p>
            <a:r>
              <a:rPr lang="en-US" dirty="0"/>
              <a:t>The first line of code is labeled, the getter methods for property values are provided in the class, but omitted in the UML diagram for brevity. </a:t>
            </a:r>
          </a:p>
          <a:p>
            <a:r>
              <a:rPr lang="en-US" dirty="0"/>
              <a:t>Row 3, plus Image open parenthesis file name Or URL colon String close parenthesis. Creates an Image with contents loaded from a file or a URL.</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44415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 It has 3 rows. Row 1, java </a:t>
            </a:r>
            <a:r>
              <a:rPr lang="en-US" altLang="en-US" dirty="0" err="1"/>
              <a:t>fx</a:t>
            </a:r>
            <a:r>
              <a:rPr lang="en-US" altLang="en-US" dirty="0"/>
              <a:t> period scene period Image period Image View. Row 2, has 5 lines.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Line 1, minus fit Height colon Double Property. The height of the bounding box within which the image is resized to fit.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Line 2, minus fit Width colon Double Property. The width of the bounding box within which the image is resized to fit.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Line 3, minus x colon Double Property. The x coordinate of the </a:t>
            </a:r>
            <a:r>
              <a:rPr lang="en-US" altLang="en-US" dirty="0" err="1"/>
              <a:t>ImageView</a:t>
            </a:r>
            <a:r>
              <a:rPr lang="en-US" altLang="en-US" dirty="0"/>
              <a:t> origin.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Line 4, minus y colon Double Property. The y coordinate of the </a:t>
            </a:r>
            <a:r>
              <a:rPr lang="en-US" altLang="en-US" dirty="0" err="1"/>
              <a:t>ImageView</a:t>
            </a:r>
            <a:r>
              <a:rPr lang="en-US" altLang="en-US" dirty="0"/>
              <a:t> origin.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Line 5, minus image colon Object Property less than Image greater than. The image to be displayed in the image view.</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The first line of codes is labeled, the getter and setter methods for property values and a getter for property itself are provided in the class, but omitted in the UML diagram for brevity.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Row 3, has 3 lines.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Line 1, plus Image View open parenthesis close parenthesis. Creates an </a:t>
            </a:r>
            <a:r>
              <a:rPr lang="en-US" altLang="en-US" dirty="0" err="1"/>
              <a:t>ImageView</a:t>
            </a:r>
            <a:r>
              <a:rPr lang="en-US" altLang="en-US" dirty="0"/>
              <a: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Line 2, plus Image View open parenthesis image colon Image close parenthesis. Creates an </a:t>
            </a:r>
            <a:r>
              <a:rPr lang="en-US" altLang="en-US" dirty="0" err="1"/>
              <a:t>ImageVi</a:t>
            </a:r>
            <a:r>
              <a:rPr lang="en-US" altLang="en-US" dirty="0"/>
              <a:t> </a:t>
            </a:r>
            <a:r>
              <a:rPr lang="en-US" altLang="en-US" dirty="0" err="1"/>
              <a:t>ew</a:t>
            </a:r>
            <a:r>
              <a:rPr lang="en-US" altLang="en-US" dirty="0"/>
              <a:t> with the specified image.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Line 3, plus Image View open parenthesis file name Or URL colon String close parenthesis. Creates an </a:t>
            </a:r>
            <a:r>
              <a:rPr lang="en-US" altLang="en-US" dirty="0" err="1"/>
              <a:t>ImageVi</a:t>
            </a:r>
            <a:r>
              <a:rPr lang="en-US" altLang="en-US" dirty="0"/>
              <a:t> </a:t>
            </a:r>
            <a:r>
              <a:rPr lang="en-US" altLang="en-US" dirty="0" err="1"/>
              <a:t>ew</a:t>
            </a:r>
            <a:r>
              <a:rPr lang="en-US" altLang="en-US" dirty="0"/>
              <a:t> with image loaded from the specified file or URL.</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lt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err="1"/>
              <a:t>ShowImage</a:t>
            </a:r>
            <a:r>
              <a:rPr lang="en-IN" altLang="en-US" dirty="0"/>
              <a:t>: </a:t>
            </a:r>
            <a:r>
              <a:rPr lang="en-IN" dirty="0">
                <a:hlinkClick r:id="rId3"/>
              </a:rPr>
              <a:t>https://liveexample.pearsoncmg.com/html/ShowImage.html</a:t>
            </a:r>
            <a:endParaRPr lang="en-US" alt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049310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116434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It has 3 rows. Row 1, java </a:t>
            </a:r>
            <a:r>
              <a:rPr lang="en-US" altLang="en-US" dirty="0" err="1"/>
              <a:t>fx</a:t>
            </a:r>
            <a:r>
              <a:rPr lang="en-US" altLang="en-US" dirty="0"/>
              <a:t> period scene period layout period Flow Pane. Row 2, has 4 lines.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Line 1, minus alignment colon Object Property less than Pos greater than. The overall alignment of the content in this pane (default, Pos. LEFT).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Line 2, minus orientation colon Object Property less than Orientation greater than. The orientation in this pane (default, Orientation. HORIZONTAL).</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Line 3, minus </a:t>
            </a:r>
            <a:r>
              <a:rPr lang="en-US" altLang="en-US" dirty="0" err="1"/>
              <a:t>hgap</a:t>
            </a:r>
            <a:r>
              <a:rPr lang="en-US" altLang="en-US" dirty="0"/>
              <a:t> colon Double Property. The horizontal gap between the nodes (default, 0).</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Line 4, minus </a:t>
            </a:r>
            <a:r>
              <a:rPr lang="en-US" altLang="en-US" dirty="0" err="1"/>
              <a:t>vgap</a:t>
            </a:r>
            <a:r>
              <a:rPr lang="en-US" altLang="en-US" dirty="0"/>
              <a:t> colon Double Property. The vertical gap between the nodes (default, 0).</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The first line of codes is labeled, the getter and setter methods for property values and a getter for property itself are provided in the class, but omitted in the UML diagram for brevity.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Row 3, has 4 lines.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Line 1, plus Flow Pane open parenthesis close parenthesis. Creates a default </a:t>
            </a:r>
            <a:r>
              <a:rPr lang="en-US" altLang="en-US" dirty="0" err="1"/>
              <a:t>FlowPane</a:t>
            </a:r>
            <a:r>
              <a:rPr lang="en-US" altLang="en-US" dirty="0"/>
              <a: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Line 2, plus Flow Pane open parenthesis </a:t>
            </a:r>
            <a:r>
              <a:rPr lang="en-US" altLang="en-US" dirty="0" err="1"/>
              <a:t>hgap</a:t>
            </a:r>
            <a:r>
              <a:rPr lang="en-US" altLang="en-US" dirty="0"/>
              <a:t> colon double comma </a:t>
            </a:r>
            <a:r>
              <a:rPr lang="en-US" altLang="en-US" dirty="0" err="1"/>
              <a:t>vgap</a:t>
            </a:r>
            <a:r>
              <a:rPr lang="en-US" altLang="en-US" dirty="0"/>
              <a:t> colon double close parenthesis. Creates a </a:t>
            </a:r>
            <a:r>
              <a:rPr lang="en-US" altLang="en-US" dirty="0" err="1"/>
              <a:t>FlowPane</a:t>
            </a:r>
            <a:r>
              <a:rPr lang="en-US" altLang="en-US" dirty="0"/>
              <a:t> with a specified horizontal and vertical gap.</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Line 3, plus Flow Pane open parenthesis Orientation colon Object Property less than Orientation greater than. Creates a </a:t>
            </a:r>
            <a:r>
              <a:rPr lang="en-US" altLang="en-US" dirty="0" err="1"/>
              <a:t>FlowPane</a:t>
            </a:r>
            <a:r>
              <a:rPr lang="en-US" altLang="en-US" dirty="0"/>
              <a:t> with a specified orientation.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Line 4, plus Flow Pane open parenthesis Orientation colon Object Property less than Orientation greater than comma </a:t>
            </a:r>
            <a:r>
              <a:rPr lang="en-US" altLang="en-US" dirty="0" err="1"/>
              <a:t>hgap</a:t>
            </a:r>
            <a:r>
              <a:rPr lang="en-US" altLang="en-US" dirty="0"/>
              <a:t> colon double comma </a:t>
            </a:r>
            <a:r>
              <a:rPr lang="en-US" altLang="en-US" dirty="0" err="1"/>
              <a:t>vgap</a:t>
            </a:r>
            <a:r>
              <a:rPr lang="en-US" altLang="en-US" dirty="0"/>
              <a:t> colon double. Creates a </a:t>
            </a:r>
            <a:r>
              <a:rPr lang="en-US" altLang="en-US" dirty="0" err="1"/>
              <a:t>FlowPane</a:t>
            </a:r>
            <a:r>
              <a:rPr lang="en-US" altLang="en-US" dirty="0"/>
              <a:t> with a specified orientation, horizontal gap and vertical gap.</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lt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alt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err="1"/>
              <a:t>MultipleStageDemo</a:t>
            </a:r>
            <a:r>
              <a:rPr lang="en-IN" altLang="en-US" dirty="0"/>
              <a:t>: </a:t>
            </a:r>
            <a:r>
              <a:rPr lang="en-IN" dirty="0">
                <a:hlinkClick r:id="rId3"/>
              </a:rPr>
              <a:t>https://liveexample.pearsoncmg.com/html/ShowFlowPane.html</a:t>
            </a:r>
            <a:endParaRPr lang="en-US" alt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19389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sz="1200" dirty="0"/>
              <a:t> It has rows. Row 1, java </a:t>
            </a:r>
            <a:r>
              <a:rPr lang="en-US" altLang="en-US" sz="1200" dirty="0" err="1"/>
              <a:t>fx</a:t>
            </a:r>
            <a:r>
              <a:rPr lang="en-US" altLang="en-US" sz="1200" dirty="0"/>
              <a:t> period scene period layout period Grid Pane. Row 2, has 4 lines.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sz="1200" dirty="0"/>
              <a:t>Line 1, minus alignment colon Object Property less than Pos greater than. The overall alignment of the content in this pane (default, Pos. LEFT).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sz="1200" dirty="0"/>
              <a:t>Line 2, minus grid Lines Visible colon Boolean Property. Is the grid line visible? (default, false)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sz="1200" dirty="0"/>
              <a:t>Line 3, minus </a:t>
            </a:r>
            <a:r>
              <a:rPr lang="en-US" altLang="en-US" sz="1200" dirty="0" err="1"/>
              <a:t>hgap</a:t>
            </a:r>
            <a:r>
              <a:rPr lang="en-US" altLang="en-US" sz="1200" dirty="0"/>
              <a:t> colon Double Property. The horizontal gap between the nodes (default, 0).</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sz="1200" dirty="0"/>
              <a:t>Line 4, minus </a:t>
            </a:r>
            <a:r>
              <a:rPr lang="en-US" altLang="en-US" sz="1200" dirty="0" err="1"/>
              <a:t>vgap</a:t>
            </a:r>
            <a:r>
              <a:rPr lang="en-US" altLang="en-US" sz="1200" dirty="0"/>
              <a:t> colon Double Property. The vertical gap between the nodes (default, 0).</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sz="1200" dirty="0"/>
              <a:t>The first line of codes is labeled, the getter and setter methods for property values and a getter for property itself are provided in the class, but omitted in the UML diagram for brevity.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sz="1200" dirty="0"/>
              <a:t>Row 3, has 10 lines.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sz="1200" dirty="0"/>
              <a:t>Line 1, plus Grid Pane open parenthesis close parenthesis. Creates a </a:t>
            </a:r>
            <a:r>
              <a:rPr lang="en-US" altLang="en-US" sz="1200" dirty="0" err="1"/>
              <a:t>GridPane</a:t>
            </a:r>
            <a:r>
              <a:rPr lang="en-US" altLang="en-US" sz="1200" dirty="0"/>
              <a:t>. Creates a </a:t>
            </a:r>
            <a:r>
              <a:rPr lang="en-US" altLang="en-US" sz="1200" dirty="0" err="1"/>
              <a:t>GridPane</a:t>
            </a:r>
            <a:r>
              <a:rPr lang="en-US" altLang="en-US" sz="1200" dirty="0"/>
              <a: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sz="1200" dirty="0"/>
              <a:t>Line 2, plus add open parenthesis child colon Node comma column Index colon int comma row Index colon int close parenthesis colon void. Adds a node to the specified column and row.</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sz="1200" dirty="0"/>
              <a:t>Line 3, plus add Column open parenthesis column Index colon int comma children colon Node ellipsis close parenthesis colon void. Adds multiple nodes to the specified column.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sz="1200" dirty="0"/>
              <a:t>Line 4, plus add Row open parenthesis row Index colon int comma children colon Node ellipsis close parenthesis colon void. Adds multiple nodes to the specified row.</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sz="1200" dirty="0"/>
              <a:t>Line 5, plus get Column Index open parenthesis child colon Node close parenthesis colon int. Returns the column index for the specified node.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sz="1200" dirty="0"/>
              <a:t>Line 6, plus set Column Index open parenthesis child colon Node comma column Index colon int close parenthesis colon void. Sets a node to a new column. This method repositions the node.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sz="1200" dirty="0"/>
              <a:t>Line 7, plus get Row Index open parenthesis child colon Node close parenthesis colon int. Returns the row index for the specified node.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sz="1200" dirty="0"/>
              <a:t>Line 8, plus set Row Index open parenthesis child colon Node comma row Index colon int close parenthesis colon void. Sets a node to a new row. This method repositions the node.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sz="1200" dirty="0"/>
              <a:t>Line 9, plus set H alignment open parenthesis child colon Node comma value colon </a:t>
            </a:r>
            <a:r>
              <a:rPr lang="en-US" altLang="en-US" sz="1200" dirty="0" err="1"/>
              <a:t>HPos</a:t>
            </a:r>
            <a:r>
              <a:rPr lang="en-US" altLang="en-US" sz="1200" dirty="0"/>
              <a:t> close parenthesis colon void. Sets the horizontal alignment for the child in the cell.</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sz="1200" dirty="0"/>
              <a:t>Line 10, plus set V alignment open parenthesis child colon Node comma value colon </a:t>
            </a:r>
            <a:r>
              <a:rPr lang="en-US" altLang="en-US" sz="1200" dirty="0" err="1"/>
              <a:t>VPos</a:t>
            </a:r>
            <a:r>
              <a:rPr lang="en-US" altLang="en-US" sz="1200" dirty="0"/>
              <a:t> close parenthesis colon void. Sets the vertical alignment for the child in the cell.</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lt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sz="1200" dirty="0" err="1"/>
              <a:t>ShowGridPane</a:t>
            </a:r>
            <a:r>
              <a:rPr lang="en-IN" altLang="en-US" sz="1200" dirty="0"/>
              <a:t>: </a:t>
            </a:r>
            <a:r>
              <a:rPr lang="en-IN" dirty="0">
                <a:hlinkClick r:id="rId3"/>
              </a:rPr>
              <a:t>https://liveexample.pearsoncmg.com/html/ShowGridPane.html</a:t>
            </a:r>
            <a:endParaRPr lang="en-US" altLang="en-US" sz="120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75328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It has 3 rows. Row 1, java </a:t>
            </a:r>
            <a:r>
              <a:rPr lang="en-US" altLang="en-US" dirty="0" err="1"/>
              <a:t>fx</a:t>
            </a:r>
            <a:r>
              <a:rPr lang="en-US" altLang="en-US" dirty="0"/>
              <a:t> period scene period layout period Border Pane. Row 2, has 5 lines.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Line 1, minus top colon Object Property less than Node greater than. The node placed in the top region (default, </a:t>
            </a:r>
            <a:r>
              <a:rPr lang="en-US" altLang="en-US" dirty="0" err="1"/>
              <a:t>nul</a:t>
            </a:r>
            <a:r>
              <a:rPr lang="en-US" altLang="en-US" dirty="0"/>
              <a:t> 1).</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Line 2, minus right colon Object Property less than Node greater than. The node placed in the right region (default, null).</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Line 3, minus bottom colon Object Property less than Node greater than. The node placed in the bottom region (default, null).</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Line 4, minus left colon Object Property less than Node greater than. The node placed in the left region (default, null).</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Line 5, minus center colon Object Property less than Node greater than. The node placed in the center region (default, null).</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The first line of codes is labeled, the getter and setter methods for property values and a getter for property itself are provided in the class, but omitted in the UML diagram for brevity.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Row 3, has 2 lines.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Line 1, plus Border Pane open parenthesis close parenthesis. Creates a </a:t>
            </a:r>
            <a:r>
              <a:rPr lang="en-US" altLang="en-US" dirty="0" err="1"/>
              <a:t>BorderPane</a:t>
            </a:r>
            <a:r>
              <a:rPr lang="en-US" altLang="en-US" dirty="0"/>
              <a: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Line 2, plus set Alignment open parenthesis child colon Node comma pos colon Pos close parenthesis. Sets the alignment of the node in the </a:t>
            </a:r>
            <a:r>
              <a:rPr lang="en-US" altLang="en-US" dirty="0" err="1"/>
              <a:t>BorderPane</a:t>
            </a:r>
            <a:r>
              <a:rPr lang="en-US" altLang="en-US" dirty="0"/>
              <a: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lt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err="1"/>
              <a:t>ShowBorderPane</a:t>
            </a:r>
            <a:r>
              <a:rPr lang="en-IN" altLang="en-US" dirty="0"/>
              <a:t>:  </a:t>
            </a:r>
            <a:r>
              <a:rPr lang="en-IN" dirty="0">
                <a:hlinkClick r:id="rId3"/>
              </a:rPr>
              <a:t>https://liveexample.pearsoncmg.com/html/ShowBorderPane.html</a:t>
            </a:r>
            <a:endParaRPr lang="en-US" alt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720305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It has 3 rows. Row 1, java </a:t>
            </a:r>
            <a:r>
              <a:rPr lang="en-US" dirty="0" err="1"/>
              <a:t>fx</a:t>
            </a:r>
            <a:r>
              <a:rPr lang="en-US" dirty="0"/>
              <a:t> period scene period layout period </a:t>
            </a:r>
            <a:r>
              <a:rPr lang="en-US" dirty="0" err="1"/>
              <a:t>HBox</a:t>
            </a:r>
            <a:r>
              <a:rPr lang="en-US" dirty="0"/>
              <a:t>. Row 2, has 3 lines.</a:t>
            </a:r>
          </a:p>
          <a:p>
            <a:r>
              <a:rPr lang="en-US" dirty="0"/>
              <a:t>Line 1, minus alignment colon Object Property less than Pos greater than. The overall alignment of the children in the box (default, Pos. TOP_LEFT).</a:t>
            </a:r>
          </a:p>
          <a:p>
            <a:r>
              <a:rPr lang="en-US" dirty="0"/>
              <a:t>Line 2, minus fill Height colon Boolean Property. Is resizable children fill the full height of the box (default, true).</a:t>
            </a:r>
          </a:p>
          <a:p>
            <a:r>
              <a:rPr lang="en-US" dirty="0"/>
              <a:t>Line 3, minus spacing colon Double Property. The horizontal gap between two nodes (default, 0).</a:t>
            </a:r>
          </a:p>
          <a:p>
            <a:r>
              <a:rPr lang="en-US" dirty="0"/>
              <a:t>The first line of codes is labeled, the getter and setter methods for property values and a getter for property itself are provided in the class, but omitted in the UML diagram for brevity.</a:t>
            </a:r>
          </a:p>
          <a:p>
            <a:r>
              <a:rPr lang="en-US" dirty="0"/>
              <a:t>Row 3, has 3 lines.</a:t>
            </a:r>
          </a:p>
          <a:p>
            <a:r>
              <a:rPr lang="en-US" dirty="0"/>
              <a:t>Line 1, plus H Box open parenthesis close parenthesis. Creates a default </a:t>
            </a:r>
            <a:r>
              <a:rPr lang="en-US" dirty="0" err="1"/>
              <a:t>HBox</a:t>
            </a:r>
            <a:r>
              <a:rPr lang="en-US" dirty="0"/>
              <a:t>.</a:t>
            </a:r>
          </a:p>
          <a:p>
            <a:r>
              <a:rPr lang="en-US" dirty="0"/>
              <a:t>Line 2, plus H Box open parenthesis spacing colon double close parenthesis. Creates an </a:t>
            </a:r>
            <a:r>
              <a:rPr lang="en-US" dirty="0" err="1"/>
              <a:t>HBox</a:t>
            </a:r>
            <a:r>
              <a:rPr lang="en-US" dirty="0"/>
              <a:t> with the specified horizontal gap between nodes.</a:t>
            </a:r>
          </a:p>
          <a:p>
            <a:r>
              <a:rPr lang="en-US" dirty="0"/>
              <a:t>Line 3, plus set Margin open parenthesis node colon Node comma value colon Insets close parenthesis colon void. Sets the margin for the node in the pane.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60639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 It has 3 rows. Row 1, java </a:t>
            </a:r>
            <a:r>
              <a:rPr lang="en-US" altLang="en-US" dirty="0" err="1"/>
              <a:t>fx</a:t>
            </a:r>
            <a:r>
              <a:rPr lang="en-US" altLang="en-US" dirty="0"/>
              <a:t> period scene period layout period </a:t>
            </a:r>
            <a:r>
              <a:rPr lang="en-US" altLang="en-US" dirty="0" err="1"/>
              <a:t>VBox</a:t>
            </a:r>
            <a:r>
              <a:rPr lang="en-US" altLang="en-US" dirty="0"/>
              <a:t>. Row 2, has 3 lines.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Line 1, minus alignment colon Object Property less than Pos greater than. The overall alignment of the children in the box (default, Pos. TOP_LEFT).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Line 2, minus fill Width colon Boolean Property. Is resizable children fill the full width of the box (default, true).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Line 3, minus spacing colon Double Property. The vertical gap between two nodes (default, 0).</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The first line of codes is labeled, the getter and setter methods for property values and a getter for property itself are provided in the class, but omitted in the UML diagram for brevity.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Row 3, has 3 lines.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Line 1, plus V Box open parenthesis close parenthesis. Creates a default </a:t>
            </a:r>
            <a:r>
              <a:rPr lang="en-US" altLang="en-US" dirty="0" err="1"/>
              <a:t>VBox</a:t>
            </a:r>
            <a:r>
              <a:rPr lang="en-US" altLang="en-US" dirty="0"/>
              <a: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Line 2, plus V Box open parenthesis spacing colon double close parenthesis. Creates a </a:t>
            </a:r>
            <a:r>
              <a:rPr lang="en-US" altLang="en-US" dirty="0" err="1"/>
              <a:t>VBox</a:t>
            </a:r>
            <a:r>
              <a:rPr lang="en-US" altLang="en-US" dirty="0"/>
              <a:t> with the specified horizontal gap between nodes.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Line 3, plus set Margin open parenthesis node colon Node comma value colon Insets close parenthesis colon void. Sets the margin for the node in the pane.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lt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err="1"/>
              <a:t>ShowHBoxVBox</a:t>
            </a:r>
            <a:r>
              <a:rPr lang="en-IN" altLang="en-US" dirty="0"/>
              <a:t>: </a:t>
            </a:r>
            <a:r>
              <a:rPr lang="en-IN" dirty="0">
                <a:hlinkClick r:id="rId3"/>
              </a:rPr>
              <a:t>https://liveexample.pearsoncmg.com/html/ShowHBoxVBox.html</a:t>
            </a:r>
            <a:endParaRPr lang="en-US" alt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786372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25651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Box 1, shows the Node. Box 2, shows the Shape, it makes an arrow forward to represent the Box 1 and it's divided into 8 boxes that is Text, Line, Rectangle, Circle, Ellipse, Arc, Polygon, Polyline. </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296586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has 3 rows. Row 1, java </a:t>
            </a:r>
            <a:r>
              <a:rPr lang="en-US" dirty="0" err="1"/>
              <a:t>fx</a:t>
            </a:r>
            <a:r>
              <a:rPr lang="en-US" dirty="0"/>
              <a:t> period scene period text period Text. Row 2, has 6 lines.</a:t>
            </a:r>
          </a:p>
          <a:p>
            <a:r>
              <a:rPr lang="en-US" dirty="0"/>
              <a:t>Line 1, minus text colon String Property. Defines the text to be displayed.</a:t>
            </a:r>
          </a:p>
          <a:p>
            <a:r>
              <a:rPr lang="en-US" dirty="0"/>
              <a:t>Line 2, minus x colon Double Property. Defines the x coordinate of text (default 0).</a:t>
            </a:r>
          </a:p>
          <a:p>
            <a:r>
              <a:rPr lang="en-US" dirty="0"/>
              <a:t>Line 3, minus y colon Double Property. Defines the y coordinate of text (default 0).</a:t>
            </a:r>
          </a:p>
          <a:p>
            <a:r>
              <a:rPr lang="en-US" dirty="0"/>
              <a:t>Line 4, minus underline colon Boolean Property. Defines if each line has an underline below it (default false).</a:t>
            </a:r>
          </a:p>
          <a:p>
            <a:r>
              <a:rPr lang="en-US" dirty="0"/>
              <a:t>Line 5, minus strike through colon Boolean Property. Defines if each line has a line through it (default false).</a:t>
            </a:r>
          </a:p>
          <a:p>
            <a:r>
              <a:rPr lang="en-US" dirty="0"/>
              <a:t>Line 6, minus font colon Object Property less than Font greater than. Defines the font for the text.</a:t>
            </a:r>
          </a:p>
          <a:p>
            <a:r>
              <a:rPr lang="en-US" dirty="0"/>
              <a:t>The first line of codes is labeled, the getter and setter methods for property values and a getter for property itself are provided in the class, but omitted in the UML diagram for brevity.</a:t>
            </a:r>
          </a:p>
          <a:p>
            <a:r>
              <a:rPr lang="en-US" dirty="0"/>
              <a:t>Row 3, has 3 lines.</a:t>
            </a:r>
          </a:p>
          <a:p>
            <a:r>
              <a:rPr lang="en-US" dirty="0"/>
              <a:t>Line 1, plus Text open parenthesis close parenthesis. Creates an empty Text.</a:t>
            </a:r>
          </a:p>
          <a:p>
            <a:r>
              <a:rPr lang="en-US" dirty="0"/>
              <a:t>Line 2, plus Text open parenthesis text colon String close parenthesis. Creates a Text with the specified text.</a:t>
            </a:r>
          </a:p>
          <a:p>
            <a:r>
              <a:rPr lang="en-US" dirty="0"/>
              <a:t>Line 3, plus Text open parenthesis x colon double comma y colon double comma text colon String close parenthesis. Creates a Text with the specified x, y coordinates and text.</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902192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It has 2 boxes that is (a) for Text (x, y, text) and (b) for Three Text objects are displayed. In box (a), the upward side 2 corners shows the (0,0), (get Width (),0), then in the mid shows the (</a:t>
            </a:r>
            <a:r>
              <a:rPr lang="en-US" altLang="en-US" dirty="0" err="1"/>
              <a:t>x,y</a:t>
            </a:r>
            <a:r>
              <a:rPr lang="en-US" altLang="en-US" dirty="0"/>
              <a:t>) indicates text is displayed and the downward side 2 corners shows the (0, get Height()), (get Width (), get Height ()). In box (b), shows the 5 lines that is Programing is fun, Programming is fun, Display text, Programing is fun and Display text but last two have been cut.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lt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err="1"/>
              <a:t>ShowText</a:t>
            </a:r>
            <a:r>
              <a:rPr lang="en-IN" altLang="en-US" dirty="0"/>
              <a:t>: </a:t>
            </a:r>
            <a:r>
              <a:rPr lang="en-IN" dirty="0">
                <a:hlinkClick r:id="rId3"/>
              </a:rPr>
              <a:t>https://liveexample.pearsoncmg.com/html/ShowText.html</a:t>
            </a:r>
            <a:endParaRPr lang="en-US" alt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576349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It has 3 rows. Row 1, java </a:t>
            </a:r>
            <a:r>
              <a:rPr lang="en-US" altLang="en-US" dirty="0" err="1"/>
              <a:t>fx</a:t>
            </a:r>
            <a:r>
              <a:rPr lang="en-US" altLang="en-US" dirty="0"/>
              <a:t> period scene period shape period Line. Row 2, has 4 lines.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Line 1, minus start X colon Double Property. The x coordinate of the start point.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Line 2, minus start Y colon Double Property. The y coordinate of the start point.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Line 3, minus end X colon Double Property. The x coordinate of the end point.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Line 4, minus </a:t>
            </a:r>
            <a:r>
              <a:rPr lang="en-US" altLang="en-US" dirty="0" err="1"/>
              <a:t>endY</a:t>
            </a:r>
            <a:r>
              <a:rPr lang="en-US" altLang="en-US" dirty="0"/>
              <a:t> colon Double Property. The y coordinate of the end point.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The first line of codes is labeled, the getter and setter methods for property values and a getter for property itself are provided in the class but omitted in the UML diagram for brevity.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Row 3, has 2 lines.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Line 1, plus Line open parenthesis close parenthesis. Creates an empty Line.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Line 2, plus Line open parenthesis start X colon double comma start Y colon double comma end X colon double comma end Y colon double close parenthesis. Creates a Line with the specified starting and ending points.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lt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err="1"/>
              <a:t>ShowLine</a:t>
            </a:r>
            <a:r>
              <a:rPr lang="en-IN" altLang="en-US" dirty="0"/>
              <a:t>: </a:t>
            </a:r>
            <a:r>
              <a:rPr lang="en-IN" dirty="0">
                <a:hlinkClick r:id="rId3"/>
              </a:rPr>
              <a:t>https://liveexample.pearsoncmg.com/html/ShowLine.html</a:t>
            </a:r>
            <a:endParaRPr lang="en-US" alt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251946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has 3 rows. Row 1, java </a:t>
            </a:r>
            <a:r>
              <a:rPr lang="en-US" dirty="0" err="1"/>
              <a:t>fx</a:t>
            </a:r>
            <a:r>
              <a:rPr lang="en-US" dirty="0"/>
              <a:t> period scene period shape period Rectangle. Row 2, has 6 lines.</a:t>
            </a:r>
          </a:p>
          <a:p>
            <a:r>
              <a:rPr lang="en-US" dirty="0"/>
              <a:t>Line 1, minus X colon Double Property. The x coordinate of the upper left corner of the rectangle (default 0).</a:t>
            </a:r>
          </a:p>
          <a:p>
            <a:r>
              <a:rPr lang="en-US" dirty="0"/>
              <a:t>Line 2, minus Y colon Double Property. The y coordinate of the upper left corner of the rectangle (default 0).</a:t>
            </a:r>
          </a:p>
          <a:p>
            <a:r>
              <a:rPr lang="en-US" dirty="0"/>
              <a:t>Line 3, minus width colon Double Property. The width of the rectangle (default, 0).</a:t>
            </a:r>
          </a:p>
          <a:p>
            <a:r>
              <a:rPr lang="en-US" dirty="0"/>
              <a:t>Line 4, minus height colon Double Property. The height of the rectangle (default, 0).</a:t>
            </a:r>
          </a:p>
          <a:p>
            <a:r>
              <a:rPr lang="en-US" dirty="0"/>
              <a:t>Line 5, minus arc width colon Double Property. The </a:t>
            </a:r>
            <a:r>
              <a:rPr lang="en-US" dirty="0" err="1"/>
              <a:t>arcWidth</a:t>
            </a:r>
            <a:r>
              <a:rPr lang="en-US" dirty="0"/>
              <a:t> of the rectangle (default, 0). </a:t>
            </a:r>
            <a:r>
              <a:rPr lang="en-US" dirty="0" err="1"/>
              <a:t>arcWidth</a:t>
            </a:r>
            <a:r>
              <a:rPr lang="en-US" dirty="0"/>
              <a:t> is the horizontal diameter of the arcs at the corner (see Figure 14.31a).</a:t>
            </a:r>
          </a:p>
          <a:p>
            <a:r>
              <a:rPr lang="en-US" dirty="0"/>
              <a:t>Line 6, minus arc Height colon Double Property. The </a:t>
            </a:r>
            <a:r>
              <a:rPr lang="en-US" dirty="0" err="1"/>
              <a:t>arcHeight</a:t>
            </a:r>
            <a:r>
              <a:rPr lang="en-US" dirty="0"/>
              <a:t> of the rectangle (default, 0). </a:t>
            </a:r>
            <a:r>
              <a:rPr lang="en-US" dirty="0" err="1"/>
              <a:t>arcHeight</a:t>
            </a:r>
            <a:r>
              <a:rPr lang="en-US" dirty="0"/>
              <a:t> is the vertical diameter of the arcs at the corner (see Figure 14.31a).</a:t>
            </a:r>
          </a:p>
          <a:p>
            <a:r>
              <a:rPr lang="en-US" dirty="0"/>
              <a:t>The first line of codes is labeled, the getter and setter methods for property values and a getter for property itself are provided in the class, but omitted in the UML diagram for brevity.</a:t>
            </a:r>
          </a:p>
          <a:p>
            <a:r>
              <a:rPr lang="en-US" dirty="0"/>
              <a:t>Row 3, has 2 lines.</a:t>
            </a:r>
          </a:p>
          <a:p>
            <a:r>
              <a:rPr lang="en-US" dirty="0"/>
              <a:t>Line 1, plus Rectangle open parenthesis close parenthesis. Creates an empty Rectangle.</a:t>
            </a:r>
          </a:p>
          <a:p>
            <a:r>
              <a:rPr lang="en-US" dirty="0"/>
              <a:t>Line 2, plus Rectangle open parenthesis X colon double comma Y colon double comma width colon double comma height colon double close parenthesis. Creates a Rectangle with the specified upper left corner point, width, and height.</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116924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It has one box (a) that is Rectangle (x, y, w, h) but corners are rounded in shape. The upward left hand side corner shows the (x ah/2, y aw/2). The downward line of the box shows the width. The rightward line of the box shows the height.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lt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err="1"/>
              <a:t>ShowRectangle</a:t>
            </a:r>
            <a:r>
              <a:rPr lang="en-IN" altLang="en-US" dirty="0"/>
              <a:t>: </a:t>
            </a:r>
            <a:r>
              <a:rPr lang="en-IN" dirty="0">
                <a:hlinkClick r:id="rId3"/>
              </a:rPr>
              <a:t>https://liveexample.pearsoncmg.com/html/ShowRectangle.html</a:t>
            </a:r>
            <a:endParaRPr lang="en-US" alt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475203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has 3 rows. Row 1, java </a:t>
            </a:r>
            <a:r>
              <a:rPr lang="en-US" dirty="0" err="1"/>
              <a:t>fx</a:t>
            </a:r>
            <a:r>
              <a:rPr lang="en-US" dirty="0"/>
              <a:t> period scene period shape period Circle. Row 2, has 3 lines.</a:t>
            </a:r>
          </a:p>
          <a:p>
            <a:r>
              <a:rPr lang="en-US" dirty="0"/>
              <a:t>Line 1, minus center X colon Double Property. The x coordinate of the center of the circle (default 0).</a:t>
            </a:r>
          </a:p>
          <a:p>
            <a:r>
              <a:rPr lang="en-US" dirty="0"/>
              <a:t>Line 2, minus center Y colon Double Property. The y coordinate of the center of the circle (default 0).</a:t>
            </a:r>
          </a:p>
          <a:p>
            <a:r>
              <a:rPr lang="en-US" dirty="0"/>
              <a:t>Line 3, minus radius colon Double Property. The radius of the circle (default, 0).</a:t>
            </a:r>
          </a:p>
          <a:p>
            <a:r>
              <a:rPr lang="en-US" dirty="0"/>
              <a:t>The first line of codes is labeled, the getter and setter methods for property values and a getter for property itself are provided in the class, but omitted in the UML diagram for brevity.</a:t>
            </a:r>
          </a:p>
          <a:p>
            <a:r>
              <a:rPr lang="en-US" dirty="0"/>
              <a:t>Row 3, has 3 lines.</a:t>
            </a:r>
          </a:p>
          <a:p>
            <a:r>
              <a:rPr lang="en-US" dirty="0"/>
              <a:t>Line 1, plus Circle open parenthesis close parenthesis. Creates an empty Circle.</a:t>
            </a:r>
          </a:p>
          <a:p>
            <a:r>
              <a:rPr lang="en-US" dirty="0"/>
              <a:t>Line 2, plus Circle open parenthesis X colon double comma Y colon double close parenthesis. Creates a Circle with the specified center.</a:t>
            </a:r>
          </a:p>
          <a:p>
            <a:r>
              <a:rPr lang="en-US" dirty="0"/>
              <a:t>Line 3, plus Circle open parenthesis x colon double comma y colon double comma radius colon double close parenthesis. Creates a Circle with the specified center and radius.</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604781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It has 3 rows. Row 1, java </a:t>
            </a:r>
            <a:r>
              <a:rPr lang="en-US" altLang="en-US" dirty="0" err="1"/>
              <a:t>fx</a:t>
            </a:r>
            <a:r>
              <a:rPr lang="en-US" altLang="en-US" dirty="0"/>
              <a:t> period scene period shape period Ellipse. Row 2, has 4 lines.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Line 1, minus center X colon Double Property. The x coordinate of the center of the ellipse (default 0).</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Line 2, minus center Y colon Double Property. The y coordinate of the center of the ellipse (default 0).</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Line 3, minus radius X colon Double Property. The horizontal radius of the ellipse (default, 0).</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Line 4, minus radius Y colon Double Property. The vertical radius of the ellipse (default, 0).</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The first line of codes is labeled, the getter and setter methods for property values and a getter for property itself are provided in the class, but omitted in the UML diagram for brevity.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Row 3, has 3 lines.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Line 1, plus Ellipse open parenthesis close parenthesis. Creates an empty Ellipse.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Line 2, plus Ellipse open parenthesis X colon double comma Y colon double close parenthesis. Creates an Ellipse with the specified center.</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Line 3, plus Ellipse open parenthesis x colon double comma y colon double comma radius X colon double comma radius Y colon double close parenthesis. Creates an Ellipse with the specified center and radiuses.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lt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err="1"/>
              <a:t>ShowEllipse</a:t>
            </a:r>
            <a:r>
              <a:rPr lang="en-US" altLang="en-US" dirty="0"/>
              <a:t>: </a:t>
            </a:r>
            <a:r>
              <a:rPr lang="en-IN" dirty="0">
                <a:hlinkClick r:id="rId3"/>
              </a:rPr>
              <a:t>https://liveexample.pearsoncmg.com/html/ShowEllipse.html</a:t>
            </a:r>
            <a:endParaRPr lang="en-US" alt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148041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 has 3 rows. Row 1, java </a:t>
            </a:r>
            <a:r>
              <a:rPr lang="en-US" dirty="0" err="1"/>
              <a:t>fx</a:t>
            </a:r>
            <a:r>
              <a:rPr lang="en-US" dirty="0"/>
              <a:t> period scene period shape period Arc. Row 2, has 7 lines.</a:t>
            </a:r>
          </a:p>
          <a:p>
            <a:r>
              <a:rPr lang="en-US" dirty="0"/>
              <a:t>Line 1, minus center X colon Double Property. The x coordinate of the center of the ellipse (default 0).</a:t>
            </a:r>
          </a:p>
          <a:p>
            <a:r>
              <a:rPr lang="en-US" dirty="0"/>
              <a:t>Line 2, minus center Y colon Double Property. The y coordinate of the center of the ellipse (default 0).</a:t>
            </a:r>
          </a:p>
          <a:p>
            <a:r>
              <a:rPr lang="en-US" dirty="0"/>
              <a:t>Line 3, minus radius X colon Double Property. The horizontal radius of the ellipse (default, 0).</a:t>
            </a:r>
          </a:p>
          <a:p>
            <a:r>
              <a:rPr lang="en-US" dirty="0"/>
              <a:t>Line 4, minus radius Y colon Double Property. The vertical radius of the ellipse (default, 0).</a:t>
            </a:r>
          </a:p>
          <a:p>
            <a:r>
              <a:rPr lang="en-US" dirty="0"/>
              <a:t>Line 5, minus start Angle colon Double Property. The start angle of the arc in degrees.</a:t>
            </a:r>
          </a:p>
          <a:p>
            <a:r>
              <a:rPr lang="en-US" dirty="0"/>
              <a:t>Line 6, minus length colon Double Property. The angular extent of the arc in degrees.</a:t>
            </a:r>
          </a:p>
          <a:p>
            <a:r>
              <a:rPr lang="en-US" dirty="0"/>
              <a:t>Line 7, minus type colon Object Property less than Arc Type greater than. The closure type of the arc (</a:t>
            </a:r>
            <a:r>
              <a:rPr lang="en-US" dirty="0" err="1"/>
              <a:t>ArcType.OPEN</a:t>
            </a:r>
            <a:r>
              <a:rPr lang="en-US" dirty="0"/>
              <a:t>, </a:t>
            </a:r>
            <a:r>
              <a:rPr lang="en-US" dirty="0" err="1"/>
              <a:t>ArcType.CHORD</a:t>
            </a:r>
            <a:r>
              <a:rPr lang="en-US" dirty="0"/>
              <a:t>, </a:t>
            </a:r>
            <a:r>
              <a:rPr lang="en-US" dirty="0" err="1"/>
              <a:t>ArcType.ROUND</a:t>
            </a:r>
            <a:r>
              <a:rPr lang="en-US" dirty="0"/>
              <a:t>).</a:t>
            </a:r>
          </a:p>
          <a:p>
            <a:r>
              <a:rPr lang="en-US" dirty="0"/>
              <a:t>The first line of codes is labeled, the getter and setter methods for property values and a getter for property itself are provided in the class, but omitted in the UML diagram for brevity.</a:t>
            </a:r>
          </a:p>
          <a:p>
            <a:r>
              <a:rPr lang="en-US" dirty="0"/>
              <a:t>Row 3, has 2 lines.</a:t>
            </a:r>
          </a:p>
          <a:p>
            <a:r>
              <a:rPr lang="en-US" dirty="0"/>
              <a:t>Line 1, plus Arc open parenthesis close parenthesis. Creates an empty Arc.</a:t>
            </a:r>
          </a:p>
          <a:p>
            <a:r>
              <a:rPr lang="en-US" dirty="0"/>
              <a:t>Line 2, plus Arc open parenthesis X colon double comma Y colon double comma radius X colon double comma radius Y colon double comma start Angle colon double comma length colon double close parenthesis. Creates an Arc with the specified arguments.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385214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 line from center to the ellipse makes an angle labeled, start angle. The line is labeled, length. The radius of the ellipse along x axis is labeled, radius and that along y axis is labeled, </a:t>
            </a:r>
            <a:r>
              <a:rPr lang="en-US" dirty="0" err="1"/>
              <a:t>radiusY</a:t>
            </a:r>
            <a:r>
              <a:rPr lang="en-US" dirty="0"/>
              <a: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 Negative starting angle, negative 30 degrees and negative spanning angle, negative 20 degrees. Two angles inside an ellipse. The angle from positive x axis to a line below it in clockwise direction is labeled, negative 30 degrees and an angle from this 30 degree line to further below in clockwise direction is labeled, negative 20 degree.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(b) Negative starting angle, negative 50 degrees and positive spanning angle, 20 degrees. Two angles inside an ellipse. The angle from positive x axis to a line below it in clockwise direction is labeled, negative 50 degrees and an angle from this 50 degree line to further below in counterclockwise direction is labeled, 20 degree.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457200" rtl="0" eaLnBrk="1" fontAlgn="auto" latinLnBrk="0" hangingPunct="1">
              <a:lnSpc>
                <a:spcPct val="100000"/>
              </a:lnSpc>
              <a:spcBef>
                <a:spcPts val="0"/>
              </a:spcBef>
              <a:spcAft>
                <a:spcPts val="0"/>
              </a:spcAft>
              <a:buClrTx/>
              <a:buSzTx/>
              <a:buFontTx/>
              <a:buNone/>
              <a:tabLst/>
              <a:defRPr/>
            </a:pPr>
            <a:r>
              <a:rPr lang="en-IN" dirty="0" err="1"/>
              <a:t>ShowArc</a:t>
            </a:r>
            <a:r>
              <a:rPr lang="en-IN" dirty="0"/>
              <a:t>: </a:t>
            </a:r>
            <a:r>
              <a:rPr lang="en-IN" dirty="0">
                <a:hlinkClick r:id="rId3"/>
              </a:rPr>
              <a:t>https://liveexample.pearsoncmg.com/html/ShowArc.html</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04838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err="1"/>
              <a:t>MyJavaFX</a:t>
            </a:r>
            <a:r>
              <a:rPr lang="en-IN" altLang="en-US" dirty="0"/>
              <a:t>: </a:t>
            </a:r>
            <a:r>
              <a:rPr lang="en-IN" dirty="0">
                <a:hlinkClick r:id="rId3"/>
              </a:rPr>
              <a:t>https://liveexample.pearsoncmg.com/html/MyJavaFX.html</a:t>
            </a:r>
            <a:endParaRPr lang="en-IN"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err="1"/>
              <a:t>MultipleStageDemo</a:t>
            </a:r>
            <a:r>
              <a:rPr lang="en-US" altLang="en-US" dirty="0"/>
              <a:t>: </a:t>
            </a:r>
            <a:r>
              <a:rPr lang="en-IN" dirty="0">
                <a:hlinkClick r:id="rId4"/>
              </a:rPr>
              <a:t>https://liveexample.pearsoncmg.com/html/MultipleStageDemo.html</a:t>
            </a:r>
            <a:endParaRPr lang="en-IN" alt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alt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379204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has 2 boxes (a) for Polygon and (b) for Polyline. Box (a), shows the shape of polygon and the upward side 2 corners shows the (x[0], y[0]), (x[0], y[0]), then in the mid shows the (x[3], y[3]) and the downward side 2 corners shows the (x[4], y[4]), (x[2], y[2]). Box (b), shows the shape of polyline and the upward side 2 corners shows the (x[0], y[0]), (x[1], y[1]), then in the mid shows the (x[3], y[3]) and the downward side 2 corners shows the (x[4], y[4]), (x[2], y[2]). </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738100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It has 2 rows. Row 1, java </a:t>
            </a:r>
            <a:r>
              <a:rPr lang="en-US" altLang="en-US" dirty="0" err="1"/>
              <a:t>fx</a:t>
            </a:r>
            <a:r>
              <a:rPr lang="en-US" altLang="en-US" dirty="0"/>
              <a:t> period scene period shape period Polygon. Row 2, has 3 lines.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Line 1, plus Polygon open parenthesis close parenthesis. Creates an empty polygon.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Line 2, plus Polygon open parenthesis double period </a:t>
            </a:r>
            <a:r>
              <a:rPr lang="en-US" altLang="en-US" dirty="0" err="1"/>
              <a:t>period</a:t>
            </a:r>
            <a:r>
              <a:rPr lang="en-US" altLang="en-US" dirty="0"/>
              <a:t> </a:t>
            </a:r>
            <a:r>
              <a:rPr lang="en-US" altLang="en-US" dirty="0" err="1"/>
              <a:t>period</a:t>
            </a:r>
            <a:r>
              <a:rPr lang="en-US" altLang="en-US" dirty="0"/>
              <a:t> points close parenthesis. Creates a polygon with the given points.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Line 3, plus get Points open parenthesis close parenthesis Observable List less than Double greater than. Returns a list of double values as x and y coordinates of the points.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The first line of code is labeled, the getter and setter methods for property values and a getter for property itself are provided in the class, but omitted in the UML diagram for brevity.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lt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err="1"/>
              <a:t>ShowPolygon</a:t>
            </a:r>
            <a:r>
              <a:rPr lang="en-IN" altLang="en-US" dirty="0"/>
              <a:t>: </a:t>
            </a:r>
            <a:r>
              <a:rPr lang="en-IN" dirty="0">
                <a:hlinkClick r:id="rId3"/>
              </a:rPr>
              <a:t>https://liveexample.pearsoncmg.com/html/ShowPolygon.html</a:t>
            </a:r>
            <a:endParaRPr lang="en-US" alt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081160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b="0" dirty="0"/>
              <a:t>It has 2 boxes. Box 1, java </a:t>
            </a:r>
            <a:r>
              <a:rPr lang="en-US" altLang="en-US" b="0" dirty="0" err="1"/>
              <a:t>fx</a:t>
            </a:r>
            <a:r>
              <a:rPr lang="en-US" altLang="en-US" b="0" dirty="0"/>
              <a:t> period scene period layout period Panel. Box 2, has 3 rows and makes an arrow upward to represent the Box 1. Row 1, shows the Clock Pane. Row 2, has 3 lines.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b="0" dirty="0"/>
              <a:t>Line 1, minus hour colon int. The hour in the clock.</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b="0" dirty="0"/>
              <a:t>Line 2, minus minute colon int. The minute in the clock.</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b="0" dirty="0"/>
              <a:t>Line 3, minus second colon int. The second in the clock.</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b="0" dirty="0"/>
              <a:t>The codes in row 2 are labeled, the getter and setter methods for these data fields are provided in the class but omitted in the UML diagram for brevity.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b="0" dirty="0"/>
              <a:t>Row 3, has 5 lines.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b="0" dirty="0"/>
              <a:t>Line 1, plus Clock Pane open parenthesis close parenthesis. Constructs a default clock for the current time.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b="0" dirty="0"/>
              <a:t>Line 2, plus Clock Pane open parenthesis hour colon int comma minute colon int comma second colon double close parenthesis. Constructs a clock with the specified time.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b="0" dirty="0"/>
              <a:t>Line 3, plus set Current Time open parenthesis close parenthesis colon void. Sets hour, minute, and second for current time.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b="0" dirty="0"/>
              <a:t>Line 4, plus set Width open parenthesis width colon double close parenthesis colon void. Sets clock pane's width and repaint the clock.</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b="0" dirty="0"/>
              <a:t>Line 5, plus set Height Time open parenthesis height colon double close parenthesis colon void. Sets clock pane's height and repaint the clock.</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ltLang="en-US" b="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b="0" dirty="0" err="1"/>
              <a:t>ClockPane</a:t>
            </a:r>
            <a:r>
              <a:rPr lang="en-US" altLang="en-US" b="0" dirty="0"/>
              <a:t>: </a:t>
            </a:r>
            <a:r>
              <a:rPr lang="en-IN" dirty="0">
                <a:hlinkClick r:id="rId3"/>
              </a:rPr>
              <a:t>https://liveexample.pearsoncmg.com/html/ClockPane.html</a:t>
            </a:r>
            <a:endParaRPr lang="en-US" altLang="en-US" b="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54961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err="1"/>
              <a:t>DisplayClock</a:t>
            </a:r>
            <a:r>
              <a:rPr lang="en-IN" altLang="en-US" dirty="0"/>
              <a:t>: </a:t>
            </a:r>
            <a:r>
              <a:rPr lang="en-IN" dirty="0">
                <a:hlinkClick r:id="rId3"/>
              </a:rPr>
              <a:t>https://liveexample.pearsoncmg.com/html/DisplayClock.html</a:t>
            </a:r>
            <a:endParaRPr lang="en-US" alt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741895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36</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It has 1 box which shows the Parent (Pane, Control). The outer layer shows the Scene. The second outer layer shows the Stage, and there is also a two small box which shows the Nodes. An object (b) also shows the Panes, Of Controls, and Shapes. It has 14 boxes, and there are interrelated with each other. Boxes are Stage, Scene, Node, their parts are Shape, Image View, Control, then Parent and their parts are Control, Pane but Pane also has </a:t>
            </a:r>
            <a:r>
              <a:rPr lang="en-US" altLang="en-US" dirty="0" err="1"/>
              <a:t>FlowPane</a:t>
            </a:r>
            <a:r>
              <a:rPr lang="en-US" altLang="en-US" dirty="0"/>
              <a:t>, </a:t>
            </a:r>
            <a:r>
              <a:rPr lang="en-US" altLang="en-US" dirty="0" err="1"/>
              <a:t>GridPane</a:t>
            </a:r>
            <a:r>
              <a:rPr lang="en-US" altLang="en-US" dirty="0"/>
              <a:t>, Border Pane, </a:t>
            </a:r>
            <a:r>
              <a:rPr lang="en-US" altLang="en-US" dirty="0" err="1"/>
              <a:t>HBox</a:t>
            </a:r>
            <a:r>
              <a:rPr lang="en-US" altLang="en-US" dirty="0"/>
              <a:t>, </a:t>
            </a:r>
            <a:r>
              <a:rPr lang="en-US" altLang="en-US" dirty="0" err="1"/>
              <a:t>VBox</a:t>
            </a:r>
            <a:r>
              <a:rPr lang="en-US" altLang="en-US" dirty="0"/>
              <a:t>, and Stack Pane.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lt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err="1"/>
              <a:t>ButtonInPane</a:t>
            </a:r>
            <a:r>
              <a:rPr lang="en-IN" altLang="en-US" dirty="0"/>
              <a:t>: </a:t>
            </a:r>
            <a:r>
              <a:rPr lang="en-IN" dirty="0">
                <a:hlinkClick r:id="rId3"/>
              </a:rPr>
              <a:t>https://liveexample.pearsoncmg.com/html/ButtonInPane.html</a:t>
            </a:r>
            <a:endParaRPr lang="en-US" alt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84472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err="1"/>
              <a:t>ShowCircle</a:t>
            </a:r>
            <a:r>
              <a:rPr lang="en-IN" altLang="en-US" dirty="0"/>
              <a:t>: </a:t>
            </a:r>
            <a:r>
              <a:rPr lang="en-IN" dirty="0">
                <a:hlinkClick r:id="rId3"/>
              </a:rPr>
              <a:t>https://liveexample.pearsoncmg.com/html/ShowCircle.html</a:t>
            </a:r>
            <a:endParaRPr lang="en-US" alt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80033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err="1"/>
              <a:t>ShowCircleCentered</a:t>
            </a:r>
            <a:r>
              <a:rPr lang="en-IN" altLang="en-US" dirty="0"/>
              <a:t>: </a:t>
            </a:r>
            <a:r>
              <a:rPr lang="en-IN" dirty="0">
                <a:hlinkClick r:id="rId3"/>
              </a:rPr>
              <a:t>https://liveexample.pearsoncmg.com/html/ShowCircleCentered.html</a:t>
            </a:r>
            <a:endParaRPr lang="en-US" alt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75914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has 2 boxes that is (a) for X is a binding property and (b) for Centre X Is binding property. Box a has 10 lines. Line 1, public class Some Class Name open braces. Line 2, private Property Type x semicolon. Line 3, slash forward address </a:t>
            </a:r>
            <a:r>
              <a:rPr lang="en-US" dirty="0" err="1"/>
              <a:t>address</a:t>
            </a:r>
            <a:r>
              <a:rPr lang="en-US" dirty="0"/>
              <a:t> Value getter method address slash forward. Line 4, public property Value Type get X open parenthesis close parenthesis open braces period </a:t>
            </a:r>
            <a:r>
              <a:rPr lang="en-US" dirty="0" err="1"/>
              <a:t>period</a:t>
            </a:r>
            <a:r>
              <a:rPr lang="en-US" dirty="0"/>
              <a:t> </a:t>
            </a:r>
            <a:r>
              <a:rPr lang="en-US" dirty="0" err="1"/>
              <a:t>period</a:t>
            </a:r>
            <a:r>
              <a:rPr lang="en-US" dirty="0"/>
              <a:t> close braces. Line 5, slash forward address </a:t>
            </a:r>
            <a:r>
              <a:rPr lang="en-US" dirty="0" err="1"/>
              <a:t>address</a:t>
            </a:r>
            <a:r>
              <a:rPr lang="en-US" dirty="0"/>
              <a:t> Value setter method address slash forward. Line 6, public void set X open parenthesis property Values Type value close parenthesis open braces period </a:t>
            </a:r>
            <a:r>
              <a:rPr lang="en-US" dirty="0" err="1"/>
              <a:t>period</a:t>
            </a:r>
            <a:r>
              <a:rPr lang="en-US" dirty="0"/>
              <a:t> </a:t>
            </a:r>
            <a:r>
              <a:rPr lang="en-US" dirty="0" err="1"/>
              <a:t>period</a:t>
            </a:r>
            <a:r>
              <a:rPr lang="en-US" dirty="0"/>
              <a:t> close braces. Line 7, slash forward address </a:t>
            </a:r>
            <a:r>
              <a:rPr lang="en-US" dirty="0" err="1"/>
              <a:t>address</a:t>
            </a:r>
            <a:r>
              <a:rPr lang="en-US" dirty="0"/>
              <a:t> Property getter method address slash forward. Line 8, public Property Type. Line 9, x Property open parenthesis close parenthesis open braces period </a:t>
            </a:r>
            <a:r>
              <a:rPr lang="en-US" dirty="0" err="1"/>
              <a:t>period</a:t>
            </a:r>
            <a:r>
              <a:rPr lang="en-US" dirty="0"/>
              <a:t> </a:t>
            </a:r>
            <a:r>
              <a:rPr lang="en-US" dirty="0" err="1"/>
              <a:t>period</a:t>
            </a:r>
            <a:r>
              <a:rPr lang="en-US" dirty="0"/>
              <a:t> close braces. Line 10, close braces. Box b, has 9 lines. Line 1, public class Circle open braces. Line 2, private Double Property center X semicolon. Line 3, slash forward address </a:t>
            </a:r>
            <a:r>
              <a:rPr lang="en-US" dirty="0" err="1"/>
              <a:t>address</a:t>
            </a:r>
            <a:r>
              <a:rPr lang="en-US" dirty="0"/>
              <a:t> Value getter method address slash forward. Line 4, public double get Centre X open parenthesis close parenthesis open braces period </a:t>
            </a:r>
            <a:r>
              <a:rPr lang="en-US" dirty="0" err="1"/>
              <a:t>period</a:t>
            </a:r>
            <a:r>
              <a:rPr lang="en-US" dirty="0"/>
              <a:t> </a:t>
            </a:r>
            <a:r>
              <a:rPr lang="en-US" dirty="0" err="1"/>
              <a:t>period</a:t>
            </a:r>
            <a:r>
              <a:rPr lang="en-US" dirty="0"/>
              <a:t> close braces. Line 5, slash forward address </a:t>
            </a:r>
            <a:r>
              <a:rPr lang="en-US" dirty="0" err="1"/>
              <a:t>address</a:t>
            </a:r>
            <a:r>
              <a:rPr lang="en-US" dirty="0"/>
              <a:t> Value setter method address slash forward. Line 6, public void set Centre X open parenthesis double value close parenthesis open braces period </a:t>
            </a:r>
            <a:r>
              <a:rPr lang="en-US" dirty="0" err="1"/>
              <a:t>period</a:t>
            </a:r>
            <a:r>
              <a:rPr lang="en-US" dirty="0"/>
              <a:t> </a:t>
            </a:r>
            <a:r>
              <a:rPr lang="en-US" dirty="0" err="1"/>
              <a:t>period</a:t>
            </a:r>
            <a:r>
              <a:rPr lang="en-US" dirty="0"/>
              <a:t> close braces. Line 7, slash forward address </a:t>
            </a:r>
            <a:r>
              <a:rPr lang="en-US" dirty="0" err="1"/>
              <a:t>address</a:t>
            </a:r>
            <a:r>
              <a:rPr lang="en-US" dirty="0"/>
              <a:t> Property getter method address slash forward. Line 8, public Double Property center X Property open parenthesis close parenthesis open braces period </a:t>
            </a:r>
            <a:r>
              <a:rPr lang="en-US" dirty="0" err="1"/>
              <a:t>period</a:t>
            </a:r>
            <a:r>
              <a:rPr lang="en-US" dirty="0"/>
              <a:t> </a:t>
            </a:r>
            <a:r>
              <a:rPr lang="en-US" dirty="0" err="1"/>
              <a:t>period</a:t>
            </a:r>
            <a:r>
              <a:rPr lang="en-US" dirty="0"/>
              <a:t> close braces. Line 9, close braces. </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86897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err="1"/>
              <a:t>BindingDemo</a:t>
            </a:r>
            <a:r>
              <a:rPr lang="en-IN" altLang="en-US" dirty="0"/>
              <a:t>: </a:t>
            </a:r>
            <a:r>
              <a:rPr lang="en-IN" dirty="0">
                <a:hlinkClick r:id="rId3"/>
              </a:rPr>
              <a:t>https://liveexample.pearsoncmg.com/html/BindingDemo.html</a:t>
            </a:r>
            <a:endParaRPr lang="en-IN"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err="1"/>
              <a:t>BidirectionalBindingDemo</a:t>
            </a:r>
            <a:r>
              <a:rPr lang="en-US" altLang="en-US" dirty="0"/>
              <a:t>: </a:t>
            </a:r>
            <a:r>
              <a:rPr lang="en-IN" dirty="0">
                <a:hlinkClick r:id="rId4"/>
              </a:rPr>
              <a:t>https://liveexample.pearsoncmg.com/html/BidirectionalBindingDemo.html</a:t>
            </a:r>
            <a:endParaRPr lang="en-US" alt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025813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err="1"/>
              <a:t>NodeStyleRotateDemo</a:t>
            </a:r>
            <a:r>
              <a:rPr lang="en-IN" altLang="en-US" dirty="0"/>
              <a:t>:  </a:t>
            </a:r>
            <a:r>
              <a:rPr lang="en-IN" dirty="0">
                <a:hlinkClick r:id="rId3"/>
              </a:rPr>
              <a:t>https://liveexample.pearsoncmg.com/html/NodeStyleRotateDemo.html</a:t>
            </a:r>
            <a:endParaRPr lang="en-US" alt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79077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457200" y="215371"/>
            <a:ext cx="8229600" cy="622828"/>
          </a:xfrm>
          <a:prstGeom prst="rect">
            <a:avLst/>
          </a:prstGeom>
          <a:noFill/>
          <a:ln>
            <a:noFill/>
          </a:ln>
        </p:spPr>
        <p:txBody>
          <a:bodyPr lIns="91425" tIns="91425" rIns="91425" bIns="91425" anchor="ctr"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457200" y="958098"/>
            <a:ext cx="8229600" cy="478970"/>
          </a:xfrm>
          <a:prstGeom prst="rect">
            <a:avLst/>
          </a:prstGeom>
          <a:noFill/>
          <a:ln>
            <a:noFill/>
          </a:ln>
        </p:spPr>
        <p:txBody>
          <a:bodyPr lIns="91425" tIns="91425" rIns="91425" bIns="91425" anchor="ctr"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 name="Content Placeholder 3">
            <a:extLst>
              <a:ext uri="{FF2B5EF4-FFF2-40B4-BE49-F238E27FC236}">
                <a16:creationId xmlns:a16="http://schemas.microsoft.com/office/drawing/2014/main" id="{6EE677B9-EC76-47FA-B8D6-49D033518C61}"/>
              </a:ext>
            </a:extLst>
          </p:cNvPr>
          <p:cNvSpPr>
            <a:spLocks noGrp="1"/>
          </p:cNvSpPr>
          <p:nvPr>
            <p:ph sz="quarter" idx="13" hasCustomPrompt="1"/>
          </p:nvPr>
        </p:nvSpPr>
        <p:spPr>
          <a:xfrm>
            <a:off x="457200" y="1600200"/>
            <a:ext cx="4397375" cy="4525963"/>
          </a:xfrm>
        </p:spPr>
        <p:txBody>
          <a:bodyPr/>
          <a:lstStyle>
            <a:lvl1pPr marL="101600" indent="0">
              <a:buNone/>
              <a:defRPr/>
            </a:lvl1pPr>
          </a:lstStyle>
          <a:p>
            <a:pPr lvl="0"/>
            <a:r>
              <a:rPr lang="en-US" dirty="0"/>
              <a:t>Image of front cover</a:t>
            </a:r>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5029200" y="1600200"/>
            <a:ext cx="3657600" cy="1492250"/>
          </a:xfrm>
        </p:spPr>
        <p:txBody>
          <a:bodyPr anchor="b"/>
          <a:lstStyle>
            <a:lvl1pPr marL="101600" indent="0" algn="ctr">
              <a:buNone/>
              <a:defRPr sz="3000" b="1">
                <a:latin typeface="+mn-lt"/>
              </a:defRPr>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5029200" y="3252788"/>
            <a:ext cx="3657600" cy="2873375"/>
          </a:xfrm>
        </p:spPr>
        <p:txBody>
          <a:bodyPr/>
          <a:lstStyle>
            <a:lvl1pPr marL="0" indent="0" algn="ctr">
              <a:buNone/>
              <a:defRPr sz="2200">
                <a:latin typeface="+mn-lt"/>
              </a:defRPr>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097088" y="6400800"/>
            <a:ext cx="6589712"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8229600" cy="198039"/>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1841636"/>
            <a:ext cx="8229600" cy="23296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191482"/>
            <a:ext cx="8229600" cy="22164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2515536"/>
            <a:ext cx="8229600" cy="22164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2840656"/>
            <a:ext cx="8229600" cy="20092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3169638"/>
            <a:ext cx="8229600" cy="21700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3488845"/>
            <a:ext cx="8229600" cy="239102"/>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Text Placeholder 3"/>
          <p:cNvSpPr>
            <a:spLocks noGrp="1"/>
          </p:cNvSpPr>
          <p:nvPr>
            <p:ph type="body" sz="quarter" idx="20"/>
          </p:nvPr>
        </p:nvSpPr>
        <p:spPr>
          <a:xfrm>
            <a:off x="457200" y="3727450"/>
            <a:ext cx="8229600" cy="328613"/>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Text Placeholder 8"/>
          <p:cNvSpPr>
            <a:spLocks noGrp="1"/>
          </p:cNvSpPr>
          <p:nvPr>
            <p:ph type="body" sz="quarter" idx="21"/>
          </p:nvPr>
        </p:nvSpPr>
        <p:spPr>
          <a:xfrm>
            <a:off x="457200" y="4056063"/>
            <a:ext cx="8229600" cy="293687"/>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3" name="Text Placeholder 12"/>
          <p:cNvSpPr>
            <a:spLocks noGrp="1"/>
          </p:cNvSpPr>
          <p:nvPr>
            <p:ph type="body" sz="quarter" idx="22"/>
          </p:nvPr>
        </p:nvSpPr>
        <p:spPr>
          <a:xfrm>
            <a:off x="457200" y="4349750"/>
            <a:ext cx="8229600" cy="280988"/>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0" name="Text Placeholder 19"/>
          <p:cNvSpPr>
            <a:spLocks noGrp="1"/>
          </p:cNvSpPr>
          <p:nvPr>
            <p:ph type="body" sz="quarter" idx="23"/>
          </p:nvPr>
        </p:nvSpPr>
        <p:spPr>
          <a:xfrm>
            <a:off x="457200" y="4630738"/>
            <a:ext cx="8229600" cy="339725"/>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4" name="Text Placeholder 23"/>
          <p:cNvSpPr>
            <a:spLocks noGrp="1"/>
          </p:cNvSpPr>
          <p:nvPr>
            <p:ph type="body" sz="quarter" idx="24"/>
          </p:nvPr>
        </p:nvSpPr>
        <p:spPr>
          <a:xfrm>
            <a:off x="457200" y="4970463"/>
            <a:ext cx="8229600" cy="293687"/>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7" name="Text Placeholder 26"/>
          <p:cNvSpPr>
            <a:spLocks noGrp="1"/>
          </p:cNvSpPr>
          <p:nvPr>
            <p:ph type="body" sz="quarter" idx="25"/>
          </p:nvPr>
        </p:nvSpPr>
        <p:spPr>
          <a:xfrm>
            <a:off x="457200" y="5264150"/>
            <a:ext cx="8229600" cy="339725"/>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573144346"/>
      </p:ext>
    </p:extLst>
  </p:cSld>
  <p:clrMapOvr>
    <a:masterClrMapping/>
  </p:clrMapOvr>
  <p:extLst>
    <p:ext uri="{DCECCB84-F9BA-43D5-87BE-67443E8EF086}">
      <p15:sldGuideLst xmlns:p15="http://schemas.microsoft.com/office/powerpoint/2012/main">
        <p15:guide id="1" orient="horz" pos="98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457200" y="241479"/>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64404"/>
            <a:ext cx="8232775" cy="3417887"/>
          </a:xfrm>
        </p:spPr>
        <p:txBody>
          <a:bodyPr/>
          <a:lstStyle/>
          <a:p>
            <a:endParaRPr lang="en-US" dirty="0"/>
          </a:p>
        </p:txBody>
      </p:sp>
      <p:sp>
        <p:nvSpPr>
          <p:cNvPr id="55" name="Content Placeholder"/>
          <p:cNvSpPr txBox="1">
            <a:spLocks noGrp="1"/>
          </p:cNvSpPr>
          <p:nvPr>
            <p:ph type="body" idx="1" hasCustomPrompt="1"/>
          </p:nvPr>
        </p:nvSpPr>
        <p:spPr>
          <a:xfrm>
            <a:off x="457200" y="5102487"/>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457200" y="1558412"/>
            <a:ext cx="4484688"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5048250" y="1558412"/>
            <a:ext cx="3638550" cy="37544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220716"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08109" y="2647157"/>
            <a:ext cx="1206500"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08109" y="3613151"/>
            <a:ext cx="1206500"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7381874" y="1681163"/>
            <a:ext cx="1304925"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7381874" y="2651590"/>
            <a:ext cx="1304925"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7381874" y="3613151"/>
            <a:ext cx="1304925"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Title Placeholder"/>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Content Placeholder"/>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mn-lt"/>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4215940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Shape 24"/>
        <p:cNvGrpSpPr/>
        <p:nvPr/>
      </p:nvGrpSpPr>
      <p:grpSpPr>
        <a:xfrm>
          <a:off x="0" y="0"/>
          <a:ext cx="0" cy="0"/>
          <a:chOff x="0" y="0"/>
          <a:chExt cx="0" cy="0"/>
        </a:xfrm>
      </p:grpSpPr>
      <p:sp>
        <p:nvSpPr>
          <p:cNvPr id="25"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00F45AE3-EB76-41DE-97B2-CFE79B73D3C6}"/>
              </a:ext>
            </a:extLst>
          </p:cNvPr>
          <p:cNvSpPr>
            <a:spLocks noGrp="1"/>
          </p:cNvSpPr>
          <p:nvPr>
            <p:ph sz="quarter" idx="13"/>
          </p:nvPr>
        </p:nvSpPr>
        <p:spPr>
          <a:xfrm>
            <a:off x="457200" y="1554920"/>
            <a:ext cx="8232775" cy="4663335"/>
          </a:xfrm>
        </p:spPr>
        <p:txBody>
          <a:bodyPr/>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457200" y="1556327"/>
            <a:ext cx="3635375" cy="452062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234542" y="1556327"/>
            <a:ext cx="4452257"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234542" y="3971925"/>
            <a:ext cx="4452258"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69483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26110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1"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3274199" y="1552575"/>
            <a:ext cx="2595602"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6091197"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64433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2572593"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687986"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6803378"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4011769" cy="4694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216772"/>
            <a:ext cx="4011769" cy="55218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953477"/>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3640944"/>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4352925"/>
            <a:ext cx="4011769"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5010150"/>
            <a:ext cx="4011769"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5692775"/>
            <a:ext cx="4011769"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622801" y="1557338"/>
            <a:ext cx="4064000" cy="4651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21"/>
          </p:nvPr>
        </p:nvSpPr>
        <p:spPr>
          <a:xfrm>
            <a:off x="4622800" y="2216150"/>
            <a:ext cx="4064000" cy="5524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p:cNvSpPr>
            <a:spLocks noGrp="1"/>
          </p:cNvSpPr>
          <p:nvPr>
            <p:ph sz="quarter" idx="22"/>
          </p:nvPr>
        </p:nvSpPr>
        <p:spPr>
          <a:xfrm>
            <a:off x="4622800" y="2952750"/>
            <a:ext cx="4064000" cy="52546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9" name="Content Placeholder 18"/>
          <p:cNvSpPr>
            <a:spLocks noGrp="1"/>
          </p:cNvSpPr>
          <p:nvPr>
            <p:ph sz="quarter" idx="23"/>
          </p:nvPr>
        </p:nvSpPr>
        <p:spPr>
          <a:xfrm>
            <a:off x="4622800" y="3641725"/>
            <a:ext cx="4064000" cy="52387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1" name="Content Placeholder 20"/>
          <p:cNvSpPr>
            <a:spLocks noGrp="1"/>
          </p:cNvSpPr>
          <p:nvPr>
            <p:ph sz="quarter" idx="24"/>
          </p:nvPr>
        </p:nvSpPr>
        <p:spPr>
          <a:xfrm>
            <a:off x="4622800" y="4352925"/>
            <a:ext cx="4064000"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3" name="Content Placeholder 22"/>
          <p:cNvSpPr>
            <a:spLocks noGrp="1"/>
          </p:cNvSpPr>
          <p:nvPr>
            <p:ph sz="quarter" idx="25"/>
          </p:nvPr>
        </p:nvSpPr>
        <p:spPr>
          <a:xfrm>
            <a:off x="4713288" y="5010150"/>
            <a:ext cx="3973512"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5" name="Content Placeholder 24"/>
          <p:cNvSpPr>
            <a:spLocks noGrp="1"/>
          </p:cNvSpPr>
          <p:nvPr>
            <p:ph sz="quarter" idx="26"/>
          </p:nvPr>
        </p:nvSpPr>
        <p:spPr>
          <a:xfrm>
            <a:off x="4713288" y="5692775"/>
            <a:ext cx="3973512"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447121803"/>
      </p:ext>
    </p:extLst>
  </p:cSld>
  <p:clrMapOvr>
    <a:masterClrMapping/>
  </p:clrMapOvr>
  <p:extLst>
    <p:ext uri="{DCECCB84-F9BA-43D5-87BE-67443E8EF086}">
      <p15:sldGuideLst xmlns:p15="http://schemas.microsoft.com/office/powerpoint/2012/main">
        <p15:guide id="1" orient="horz" pos="981" userDrawn="1">
          <p15:clr>
            <a:srgbClr val="FBAE40"/>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6"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theme" Target="../theme/theme2.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6" name="Copyright"/>
          <p:cNvSpPr txBox="1"/>
          <p:nvPr/>
        </p:nvSpPr>
        <p:spPr>
          <a:xfrm>
            <a:off x="1600200" y="6429344"/>
            <a:ext cx="7162799" cy="200054"/>
          </a:xfrm>
          <a:prstGeom prst="rect">
            <a:avLst/>
          </a:prstGeom>
          <a:noFill/>
          <a:ln>
            <a:noFill/>
          </a:ln>
        </p:spPr>
        <p:txBody>
          <a:bodyPr lIns="91425" tIns="45700" rIns="91425" bIns="45700" anchor="ctr"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a:ea typeface="Verdana" panose="020B0604030504040204" pitchFamily="34" charset="0"/>
                <a:cs typeface="Verdana" panose="020B0604030504040204" pitchFamily="34" charset="0"/>
              </a:rPr>
              <a:t>Copyright © 2020 Pearson Education, Inc. All Rights Reserved</a:t>
            </a: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8" name="Picture Placeholder 21" descr="Pearson Logo">
            <a:extLst>
              <a:ext uri="{FF2B5EF4-FFF2-40B4-BE49-F238E27FC236}">
                <a16:creationId xmlns:a16="http://schemas.microsoft.com/office/drawing/2014/main" id="{9482BDEB-84DF-4344-AD30-389884976DF6}"/>
              </a:ext>
            </a:extLst>
          </p:cNvPr>
          <p:cNvPicPr>
            <a:picLocks noChangeAspect="1"/>
          </p:cNvPicPr>
          <p:nvPr userDrawn="1"/>
        </p:nvPicPr>
        <p:blipFill>
          <a:blip r:embed="rId16"/>
          <a:srcRect t="22152" b="22152"/>
          <a:stretch>
            <a:fillRect/>
          </a:stretch>
        </p:blipFill>
        <p:spPr>
          <a:xfrm>
            <a:off x="315677" y="6420639"/>
            <a:ext cx="1176574" cy="296443"/>
          </a:xfrm>
          <a:prstGeom prst="rect">
            <a:avLst/>
          </a:prstGeom>
        </p:spPr>
      </p:pic>
    </p:spTree>
  </p:cSld>
  <p:clrMap bg1="lt1" tx1="dk1" bg2="dk2" tx2="lt2" accent1="accent1" accent2="accent2" accent3="accent3" accent4="accent4" accent5="accent5" accent6="accent6" hlink="hlink" folHlink="folHlink"/>
  <p:sldLayoutIdLst>
    <p:sldLayoutId id="2147483664" r:id="rId1"/>
    <p:sldLayoutId id="2147483649" r:id="rId2"/>
    <p:sldLayoutId id="2147483650" r:id="rId3"/>
    <p:sldLayoutId id="2147483676" r:id="rId4"/>
    <p:sldLayoutId id="2147483677" r:id="rId5"/>
    <p:sldLayoutId id="2147483678" r:id="rId6"/>
    <p:sldLayoutId id="2147483679" r:id="rId7"/>
    <p:sldLayoutId id="2147483680" r:id="rId8"/>
    <p:sldLayoutId id="2147483681" r:id="rId9"/>
    <p:sldLayoutId id="2147483671" r:id="rId10"/>
    <p:sldLayoutId id="2147483673" r:id="rId11"/>
    <p:sldLayoutId id="2147483670" r:id="rId12"/>
    <p:sldLayoutId id="2147483669" r:id="rId13"/>
    <p:sldLayoutId id="2147483655"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hyperlink" Target="https://liveexample.pearsoncmg.com/html/BindingDemo.html" TargetMode="External"/><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hyperlink" Target="https://liveexample.pearsoncmg.com/html/BidirectionalBindingDemo.html"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liveexample.pearsoncmg.com/html/NodeStyleRotateDemo.html" TargetMode="External"/><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hyperlink" Target="https://liveexample.pearsoncmg.com/html/FontDemo.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hyperlink" Target="https://liveexample.pearsoncmg.com/html/ShowImage.html"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hyperlink" Target="https://liveexample.pearsoncmg.com/html/ShowFlowPane.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hyperlink" Target="https://liveexample.pearsoncmg.com/html/ShowGridPane.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hyperlink" Target="https://liveexample.pearsoncmg.com/html/ShowBorderPane.htm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hyperlink" Target="https://liveexample.pearsoncmg.com/html/ShowHBoxVBox.html"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hyperlink" Target="https://liveexample.pearsoncmg.com/html/ShowText.html"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0.xml"/><Relationship Id="rId5" Type="http://schemas.openxmlformats.org/officeDocument/2006/relationships/hyperlink" Target="https://liveexample.pearsoncmg.com/html/ShowLine.html" TargetMode="Externa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hyperlink" Target="https://liveexample.pearsoncmg.com/html/ShowRectangle.html"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0.xml"/><Relationship Id="rId5" Type="http://schemas.openxmlformats.org/officeDocument/2006/relationships/hyperlink" Target="https://liveexample.pearsoncmg.com/html/ShowEllipse.html" TargetMode="Externa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0.xml"/><Relationship Id="rId5" Type="http://schemas.openxmlformats.org/officeDocument/2006/relationships/hyperlink" Target="https://liveexample.pearsoncmg.com/html/ShowArc.html" TargetMode="Externa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1.xml"/><Relationship Id="rId1" Type="http://schemas.openxmlformats.org/officeDocument/2006/relationships/slideLayout" Target="../slideLayouts/slideLayout10.xml"/><Relationship Id="rId4" Type="http://schemas.openxmlformats.org/officeDocument/2006/relationships/hyperlink" Target="https://liveexample.pearsoncmg.com/html/ShowPolygon.html"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32.xml"/><Relationship Id="rId1" Type="http://schemas.openxmlformats.org/officeDocument/2006/relationships/slideLayout" Target="../slideLayouts/slideLayout10.xml"/><Relationship Id="rId4" Type="http://schemas.openxmlformats.org/officeDocument/2006/relationships/hyperlink" Target="https://liveexample.pearsoncmg.com/html/ClockPane.html"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liveexample.pearsoncmg.com/html/DisplayClock.html" TargetMode="External"/><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33.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hyperlink" Target="https://liveexample.pearsoncmg.com/html/MultipleStageDemo.html" TargetMode="External"/><Relationship Id="rId4" Type="http://schemas.openxmlformats.org/officeDocument/2006/relationships/hyperlink" Target="https://liveexample.pearsoncmg.com/html/MyJavaFX.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hyperlink" Target="https://liveexample.pearsoncmg.com/html/ButtonInPane.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hyperlink" Target="https://liveexample.pearsoncmg.com/html/ShowCircle.html"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liveexample.pearsoncmg.com/html/ShowCircleCentered.html" TargetMode="External"/><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 uri="{C183D7F6-B498-43B3-948B-1728B52AA6E4}">
                <adec:decorative xmlns:adec="http://schemas.microsoft.com/office/drawing/2017/decorative" val="1"/>
              </a:ext>
            </a:extLst>
          </p:cNvPr>
          <p:cNvSpPr>
            <a:spLocks noGrp="1"/>
          </p:cNvSpPr>
          <p:nvPr>
            <p:ph type="title"/>
          </p:nvPr>
        </p:nvSpPr>
        <p:spPr>
          <a:xfrm>
            <a:off x="457200" y="143692"/>
            <a:ext cx="7837056" cy="987333"/>
          </a:xfrm>
        </p:spPr>
        <p:txBody>
          <a:bodyPr anchor="ctr"/>
          <a:lstStyle/>
          <a:p>
            <a:r>
              <a:rPr lang="en-US" sz="3000" dirty="0"/>
              <a:t>Introduction to Java Programming and Data Structures</a:t>
            </a:r>
          </a:p>
        </p:txBody>
      </p:sp>
      <p:sp>
        <p:nvSpPr>
          <p:cNvPr id="3" name="Content Placeholder 2">
            <a:extLst>
              <a:ext uri="{FF2B5EF4-FFF2-40B4-BE49-F238E27FC236}">
                <a16:creationId xmlns:a16="http://schemas.microsoft.com/office/drawing/2014/main" id="{ABE18F80-D4FC-4D8F-B2BD-E7BEE7E012B5}"/>
              </a:ext>
              <a:ext uri="{C183D7F6-B498-43B3-948B-1728B52AA6E4}">
                <adec:decorative xmlns:adec="http://schemas.microsoft.com/office/drawing/2017/decorative" val="1"/>
              </a:ext>
            </a:extLst>
          </p:cNvPr>
          <p:cNvSpPr>
            <a:spLocks noGrp="1"/>
          </p:cNvSpPr>
          <p:nvPr>
            <p:ph type="body" idx="1"/>
          </p:nvPr>
        </p:nvSpPr>
        <p:spPr>
          <a:xfrm>
            <a:off x="457200" y="1212419"/>
            <a:ext cx="8229600" cy="413524"/>
          </a:xfrm>
        </p:spPr>
        <p:txBody>
          <a:bodyPr anchor="ctr"/>
          <a:lstStyle/>
          <a:p>
            <a:r>
              <a:rPr lang="en-US" dirty="0">
                <a:solidFill>
                  <a:schemeClr val="tx2"/>
                </a:solidFill>
              </a:rPr>
              <a:t>Twelfth Edition</a:t>
            </a:r>
          </a:p>
        </p:txBody>
      </p:sp>
      <p:sp>
        <p:nvSpPr>
          <p:cNvPr id="5" name="Content Placeholder 4">
            <a:extLst>
              <a:ext uri="{FF2B5EF4-FFF2-40B4-BE49-F238E27FC236}">
                <a16:creationId xmlns:a16="http://schemas.microsoft.com/office/drawing/2014/main" id="{2D222376-7AD7-4443-B67A-120BE12F4DDB}"/>
              </a:ext>
              <a:ext uri="{C183D7F6-B498-43B3-948B-1728B52AA6E4}">
                <adec:decorative xmlns:adec="http://schemas.microsoft.com/office/drawing/2017/decorative" val="1"/>
              </a:ext>
            </a:extLst>
          </p:cNvPr>
          <p:cNvSpPr>
            <a:spLocks noGrp="1"/>
          </p:cNvSpPr>
          <p:nvPr>
            <p:ph sz="quarter" idx="14"/>
          </p:nvPr>
        </p:nvSpPr>
        <p:spPr>
          <a:xfrm>
            <a:off x="5029200" y="1906104"/>
            <a:ext cx="3657600" cy="1186345"/>
          </a:xfrm>
        </p:spPr>
        <p:txBody>
          <a:bodyPr/>
          <a:lstStyle/>
          <a:p>
            <a:pPr marL="0" algn="ctr"/>
            <a:r>
              <a:rPr lang="en-US" b="1" dirty="0">
                <a:latin typeface="+mn-lt"/>
              </a:rPr>
              <a:t>Chapter 14</a:t>
            </a:r>
          </a:p>
        </p:txBody>
      </p:sp>
      <p:sp>
        <p:nvSpPr>
          <p:cNvPr id="6" name="Content Placeholder 5">
            <a:extLst>
              <a:ext uri="{FF2B5EF4-FFF2-40B4-BE49-F238E27FC236}">
                <a16:creationId xmlns:a16="http://schemas.microsoft.com/office/drawing/2014/main" id="{82FD4EC9-4778-4E2F-B136-2A176CA2BA69}"/>
              </a:ext>
              <a:ext uri="{C183D7F6-B498-43B3-948B-1728B52AA6E4}">
                <adec:decorative xmlns:adec="http://schemas.microsoft.com/office/drawing/2017/decorative" val="1"/>
              </a:ext>
            </a:extLst>
          </p:cNvPr>
          <p:cNvSpPr>
            <a:spLocks noGrp="1"/>
          </p:cNvSpPr>
          <p:nvPr>
            <p:ph sz="quarter" idx="15"/>
          </p:nvPr>
        </p:nvSpPr>
        <p:spPr>
          <a:xfrm>
            <a:off x="5029200" y="3252789"/>
            <a:ext cx="3657600" cy="1589177"/>
          </a:xfrm>
        </p:spPr>
        <p:txBody>
          <a:bodyPr/>
          <a:lstStyle/>
          <a:p>
            <a:r>
              <a:rPr lang="en-US" altLang="en-US" dirty="0"/>
              <a:t>JavaFX Basics</a:t>
            </a:r>
            <a:endParaRPr lang="en-US" dirty="0"/>
          </a:p>
        </p:txBody>
      </p:sp>
      <p:pic>
        <p:nvPicPr>
          <p:cNvPr id="7" name="Picture 6" descr="Front Cover: Introduction to Java Programming and Data Structures Twelfth Edition by Liang.">
            <a:extLst>
              <a:ext uri="{FF2B5EF4-FFF2-40B4-BE49-F238E27FC236}">
                <a16:creationId xmlns:a16="http://schemas.microsoft.com/office/drawing/2014/main" id="{5F16D7D7-ECE6-4B8A-A1F3-15ADBADE58C8}"/>
              </a:ext>
            </a:extLst>
          </p:cNvPr>
          <p:cNvPicPr>
            <a:picLocks noChangeAspect="1"/>
          </p:cNvPicPr>
          <p:nvPr/>
        </p:nvPicPr>
        <p:blipFill>
          <a:blip r:embed="rId3"/>
          <a:stretch>
            <a:fillRect/>
          </a:stretch>
        </p:blipFill>
        <p:spPr>
          <a:xfrm>
            <a:off x="591091" y="1697633"/>
            <a:ext cx="3776850" cy="4523213"/>
          </a:xfrm>
          <a:prstGeom prst="rect">
            <a:avLst/>
          </a:prstGeom>
          <a:ln w="9525">
            <a:solidFill>
              <a:schemeClr val="tx1"/>
            </a:solidFill>
          </a:ln>
        </p:spPr>
      </p:pic>
      <p:sp>
        <p:nvSpPr>
          <p:cNvPr id="8" name="Content Placeholder 7">
            <a:extLst>
              <a:ext uri="{FF2B5EF4-FFF2-40B4-BE49-F238E27FC236}">
                <a16:creationId xmlns:a16="http://schemas.microsoft.com/office/drawing/2014/main" id="{C8E88D28-1A9F-4FC4-946F-10B4629D1438}"/>
              </a:ext>
              <a:ext uri="{C183D7F6-B498-43B3-948B-1728B52AA6E4}">
                <adec:decorative xmlns:adec="http://schemas.microsoft.com/office/drawing/2017/decorative" val="1"/>
              </a:ext>
            </a:extLst>
          </p:cNvPr>
          <p:cNvSpPr>
            <a:spLocks noGrp="1"/>
          </p:cNvSpPr>
          <p:nvPr>
            <p:ph sz="quarter" idx="17"/>
          </p:nvPr>
        </p:nvSpPr>
        <p:spPr>
          <a:xfrm>
            <a:off x="2173000" y="6415232"/>
            <a:ext cx="6589712" cy="228600"/>
          </a:xfrm>
        </p:spPr>
        <p:txBody>
          <a:bodyPr/>
          <a:lstStyle/>
          <a:p>
            <a:pPr marL="0" indent="0"/>
            <a:r>
              <a:rPr lang="en-US" altLang="en-US" sz="1200" b="0" dirty="0">
                <a:latin typeface="Verdana"/>
                <a:ea typeface="Verdana" panose="020B0604030504040204" pitchFamily="34" charset="0"/>
                <a:cs typeface="Verdana" panose="020B0604030504040204" pitchFamily="34" charset="0"/>
              </a:rPr>
              <a:t>Copyright © </a:t>
            </a:r>
            <a:r>
              <a:rPr lang="en-IN" dirty="0"/>
              <a:t>2020 </a:t>
            </a:r>
            <a:r>
              <a:rPr lang="en-US" altLang="en-US" sz="1200" b="0" dirty="0">
                <a:latin typeface="Verdana"/>
                <a:ea typeface="Verdana" panose="020B0604030504040204" pitchFamily="34" charset="0"/>
                <a:cs typeface="Verdana" panose="020B0604030504040204" pitchFamily="34" charset="0"/>
              </a:rPr>
              <a:t>Pearson Education, Inc. All Rights Reserved</a:t>
            </a:r>
          </a:p>
        </p:txBody>
      </p:sp>
      <p:pic>
        <p:nvPicPr>
          <p:cNvPr id="22" name="Picture Placeholder 21" descr="Pearson Logo">
            <a:extLst>
              <a:ext uri="{FF2B5EF4-FFF2-40B4-BE49-F238E27FC236}">
                <a16:creationId xmlns:a16="http://schemas.microsoft.com/office/drawing/2014/main" id="{463657D3-0029-4FB6-A24C-CAB832988B4E}"/>
              </a:ext>
            </a:extLst>
          </p:cNvPr>
          <p:cNvPicPr>
            <a:picLocks noGrp="1" noChangeAspect="1"/>
          </p:cNvPicPr>
          <p:nvPr>
            <p:ph type="pic" sz="quarter" idx="16"/>
          </p:nvPr>
        </p:nvPicPr>
        <p:blipFill>
          <a:blip r:embed="rId4"/>
          <a:srcRect t="22152" b="22152"/>
          <a:stretch>
            <a:fillRect/>
          </a:stretch>
        </p:blipFill>
        <p:spPr>
          <a:xfrm>
            <a:off x="315677" y="6420639"/>
            <a:ext cx="1176574" cy="296443"/>
          </a:xfrm>
        </p:spPr>
      </p:pic>
    </p:spTree>
    <p:extLst>
      <p:ext uri="{BB962C8B-B14F-4D97-AF65-F5344CB8AC3E}">
        <p14:creationId xmlns:p14="http://schemas.microsoft.com/office/powerpoint/2010/main" val="3801335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58195-941A-496D-9183-952BABAAEDBF}"/>
              </a:ext>
            </a:extLst>
          </p:cNvPr>
          <p:cNvSpPr>
            <a:spLocks noGrp="1"/>
          </p:cNvSpPr>
          <p:nvPr>
            <p:ph type="title"/>
          </p:nvPr>
        </p:nvSpPr>
        <p:spPr/>
        <p:txBody>
          <a:bodyPr/>
          <a:lstStyle/>
          <a:p>
            <a:r>
              <a:rPr lang="en-US" altLang="en-US" dirty="0"/>
              <a:t>Uni/Bidirectional Binding</a:t>
            </a:r>
            <a:endParaRPr lang="en-IN" dirty="0"/>
          </a:p>
        </p:txBody>
      </p:sp>
      <p:sp>
        <p:nvSpPr>
          <p:cNvPr id="9" name="Text Placeholder 8">
            <a:extLst>
              <a:ext uri="{FF2B5EF4-FFF2-40B4-BE49-F238E27FC236}">
                <a16:creationId xmlns:a16="http://schemas.microsoft.com/office/drawing/2014/main" id="{131021B2-0D28-49E4-AE35-AE10F7D094CC}"/>
              </a:ext>
            </a:extLst>
          </p:cNvPr>
          <p:cNvSpPr>
            <a:spLocks noGrp="1"/>
          </p:cNvSpPr>
          <p:nvPr>
            <p:ph type="body" sz="quarter" idx="20"/>
          </p:nvPr>
        </p:nvSpPr>
        <p:spPr>
          <a:xfrm>
            <a:off x="2652416" y="3627140"/>
            <a:ext cx="3839169" cy="529233"/>
          </a:xfrm>
        </p:spPr>
        <p:txBody>
          <a:bodyPr/>
          <a:lstStyle/>
          <a:p>
            <a:pPr marL="432" indent="0" algn="ctr">
              <a:buNone/>
            </a:pPr>
            <a:r>
              <a:rPr lang="en-US" altLang="en-US" dirty="0" err="1">
                <a:hlinkClick r:id="rId3" tooltip="https://liveexample.pearsoncmg.com/html/BindingDemo.html"/>
              </a:rPr>
              <a:t>BindingDemo</a:t>
            </a:r>
            <a:endParaRPr lang="en-US" altLang="en-US" dirty="0">
              <a:hlinkClick r:id="rId3" tooltip="https://liveexample.pearsoncmg.com/html/BindingDemo.html"/>
            </a:endParaRPr>
          </a:p>
        </p:txBody>
      </p:sp>
      <p:sp>
        <p:nvSpPr>
          <p:cNvPr id="13" name="Text Placeholder 12">
            <a:extLst>
              <a:ext uri="{FF2B5EF4-FFF2-40B4-BE49-F238E27FC236}">
                <a16:creationId xmlns:a16="http://schemas.microsoft.com/office/drawing/2014/main" id="{889A97FD-A16A-41FA-ADF9-FE18A398FC02}"/>
              </a:ext>
            </a:extLst>
          </p:cNvPr>
          <p:cNvSpPr>
            <a:spLocks noGrp="1"/>
          </p:cNvSpPr>
          <p:nvPr>
            <p:ph type="body" sz="quarter" idx="21"/>
          </p:nvPr>
        </p:nvSpPr>
        <p:spPr>
          <a:xfrm>
            <a:off x="2652416" y="4709679"/>
            <a:ext cx="3839169" cy="520286"/>
          </a:xfrm>
        </p:spPr>
        <p:txBody>
          <a:bodyPr/>
          <a:lstStyle/>
          <a:p>
            <a:pPr marL="432" indent="0" algn="ctr">
              <a:buNone/>
            </a:pPr>
            <a:r>
              <a:rPr lang="en-US" altLang="en-US" dirty="0" err="1">
                <a:hlinkClick r:id="rId4" tooltip="https://liveexample.pearsoncmg.com/html/BidirectionalBindingDemo.html"/>
              </a:rPr>
              <a:t>BidirectionalBindingDemo</a:t>
            </a:r>
            <a:endParaRPr lang="en-US" altLang="en-US" dirty="0">
              <a:hlinkClick r:id="rId4" tooltip="https://liveexample.pearsoncmg.com/html/BidirectionalBindingDemo.html"/>
            </a:endParaRPr>
          </a:p>
        </p:txBody>
      </p:sp>
    </p:spTree>
    <p:extLst>
      <p:ext uri="{BB962C8B-B14F-4D97-AF65-F5344CB8AC3E}">
        <p14:creationId xmlns:p14="http://schemas.microsoft.com/office/powerpoint/2010/main" val="2653696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B2AB7-CFA1-406D-8429-FCD280DA53A3}"/>
              </a:ext>
            </a:extLst>
          </p:cNvPr>
          <p:cNvSpPr>
            <a:spLocks noGrp="1"/>
          </p:cNvSpPr>
          <p:nvPr>
            <p:ph type="title"/>
          </p:nvPr>
        </p:nvSpPr>
        <p:spPr/>
        <p:txBody>
          <a:bodyPr/>
          <a:lstStyle/>
          <a:p>
            <a:r>
              <a:rPr lang="en-US" altLang="en-US" sz="3200" dirty="0"/>
              <a:t>Common Properties and Methods for Nodes</a:t>
            </a:r>
            <a:endParaRPr lang="en-IN" sz="3200" dirty="0"/>
          </a:p>
        </p:txBody>
      </p:sp>
      <p:sp>
        <p:nvSpPr>
          <p:cNvPr id="3" name="Content Placeholder 2">
            <a:extLst>
              <a:ext uri="{FF2B5EF4-FFF2-40B4-BE49-F238E27FC236}">
                <a16:creationId xmlns:a16="http://schemas.microsoft.com/office/drawing/2014/main" id="{C7F99186-FE1D-42B2-9E6F-209FE995C11A}"/>
              </a:ext>
            </a:extLst>
          </p:cNvPr>
          <p:cNvSpPr>
            <a:spLocks noGrp="1"/>
          </p:cNvSpPr>
          <p:nvPr>
            <p:ph sz="quarter" idx="13"/>
          </p:nvPr>
        </p:nvSpPr>
        <p:spPr>
          <a:xfrm>
            <a:off x="457200" y="1552574"/>
            <a:ext cx="8244348" cy="1220123"/>
          </a:xfrm>
        </p:spPr>
        <p:txBody>
          <a:bodyPr/>
          <a:lstStyle/>
          <a:p>
            <a:pPr marL="255600"/>
            <a:r>
              <a:rPr lang="en-IN" altLang="en-US" dirty="0">
                <a:cs typeface="Courier New" panose="02070309020205020404" pitchFamily="49" charset="0"/>
              </a:rPr>
              <a:t>style: set a </a:t>
            </a:r>
            <a:r>
              <a:rPr lang="en-IN" altLang="en-US" dirty="0" err="1">
                <a:cs typeface="Courier New" panose="02070309020205020404" pitchFamily="49" charset="0"/>
              </a:rPr>
              <a:t>JavaF</a:t>
            </a:r>
            <a:r>
              <a:rPr lang="en-IN" altLang="en-US" sz="100" dirty="0">
                <a:cs typeface="Courier New" panose="02070309020205020404" pitchFamily="49" charset="0"/>
              </a:rPr>
              <a:t> </a:t>
            </a:r>
            <a:r>
              <a:rPr lang="en-IN" altLang="en-US" dirty="0">
                <a:cs typeface="Courier New" panose="02070309020205020404" pitchFamily="49" charset="0"/>
              </a:rPr>
              <a:t>X C</a:t>
            </a:r>
            <a:r>
              <a:rPr lang="en-IN" altLang="en-US" sz="100" dirty="0">
                <a:cs typeface="Courier New" panose="02070309020205020404" pitchFamily="49" charset="0"/>
              </a:rPr>
              <a:t> </a:t>
            </a:r>
            <a:r>
              <a:rPr lang="en-IN" altLang="en-US" dirty="0">
                <a:cs typeface="Courier New" panose="02070309020205020404" pitchFamily="49" charset="0"/>
              </a:rPr>
              <a:t>S</a:t>
            </a:r>
            <a:r>
              <a:rPr lang="en-IN" altLang="en-US" sz="100" dirty="0">
                <a:cs typeface="Courier New" panose="02070309020205020404" pitchFamily="49" charset="0"/>
              </a:rPr>
              <a:t> </a:t>
            </a:r>
            <a:r>
              <a:rPr lang="en-IN" altLang="en-US" dirty="0" err="1">
                <a:cs typeface="Courier New" panose="02070309020205020404" pitchFamily="49" charset="0"/>
              </a:rPr>
              <a:t>S</a:t>
            </a:r>
            <a:r>
              <a:rPr lang="en-IN" altLang="en-US" dirty="0">
                <a:cs typeface="Courier New" panose="02070309020205020404" pitchFamily="49" charset="0"/>
              </a:rPr>
              <a:t> style</a:t>
            </a:r>
          </a:p>
          <a:p>
            <a:pPr marL="255600"/>
            <a:r>
              <a:rPr lang="en-IN" altLang="en-US" dirty="0">
                <a:cs typeface="Courier New" panose="02070309020205020404" pitchFamily="49" charset="0"/>
              </a:rPr>
              <a:t>rotate: Rotate a node</a:t>
            </a:r>
          </a:p>
        </p:txBody>
      </p:sp>
      <p:sp>
        <p:nvSpPr>
          <p:cNvPr id="23" name="Text Placeholder 22">
            <a:extLst>
              <a:ext uri="{FF2B5EF4-FFF2-40B4-BE49-F238E27FC236}">
                <a16:creationId xmlns:a16="http://schemas.microsoft.com/office/drawing/2014/main" id="{B68E3B5E-2CBF-4CA6-9437-ED9786AAFA08}"/>
              </a:ext>
            </a:extLst>
          </p:cNvPr>
          <p:cNvSpPr>
            <a:spLocks noGrp="1"/>
          </p:cNvSpPr>
          <p:nvPr>
            <p:ph type="body" sz="quarter" idx="20"/>
          </p:nvPr>
        </p:nvSpPr>
        <p:spPr>
          <a:xfrm>
            <a:off x="2787445" y="5605872"/>
            <a:ext cx="3583858" cy="541696"/>
          </a:xfrm>
        </p:spPr>
        <p:txBody>
          <a:bodyPr/>
          <a:lstStyle/>
          <a:p>
            <a:pPr algn="ctr">
              <a:spcBef>
                <a:spcPct val="0"/>
              </a:spcBef>
              <a:buClrTx/>
              <a:buSzTx/>
              <a:buFontTx/>
              <a:buNone/>
            </a:pPr>
            <a:r>
              <a:rPr lang="en-US" altLang="en-US" dirty="0" err="1">
                <a:hlinkClick r:id="rId3" tooltip="https://liveexample.pearsoncmg.com/html/NodeStyleRotateDemo.html"/>
              </a:rPr>
              <a:t>NodeStyleRotateDemo</a:t>
            </a:r>
            <a:endParaRPr lang="en-US" altLang="en-US" dirty="0">
              <a:hlinkClick r:id="rId3" tooltip="https://liveexample.pearsoncmg.com/html/NodeStyleRotateDemo.html"/>
            </a:endParaRPr>
          </a:p>
        </p:txBody>
      </p:sp>
    </p:spTree>
    <p:extLst>
      <p:ext uri="{BB962C8B-B14F-4D97-AF65-F5344CB8AC3E}">
        <p14:creationId xmlns:p14="http://schemas.microsoft.com/office/powerpoint/2010/main" val="3673833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DA940-7EF6-4AF0-ABB0-13ACA5602C0E}"/>
              </a:ext>
            </a:extLst>
          </p:cNvPr>
          <p:cNvSpPr>
            <a:spLocks noGrp="1"/>
          </p:cNvSpPr>
          <p:nvPr>
            <p:ph type="title"/>
          </p:nvPr>
        </p:nvSpPr>
        <p:spPr/>
        <p:txBody>
          <a:bodyPr/>
          <a:lstStyle/>
          <a:p>
            <a:r>
              <a:rPr lang="en-IN" dirty="0"/>
              <a:t>The </a:t>
            </a:r>
            <a:r>
              <a:rPr lang="en-IN" dirty="0" err="1"/>
              <a:t>Color</a:t>
            </a:r>
            <a:r>
              <a:rPr lang="en-IN" dirty="0"/>
              <a:t> Class</a:t>
            </a:r>
          </a:p>
        </p:txBody>
      </p:sp>
      <p:pic>
        <p:nvPicPr>
          <p:cNvPr id="4" name="Content Placeholder 3" descr="The computer code shows the Color Class. For long description in Notes pane, press F6.">
            <a:extLst>
              <a:ext uri="{FF2B5EF4-FFF2-40B4-BE49-F238E27FC236}">
                <a16:creationId xmlns:a16="http://schemas.microsoft.com/office/drawing/2014/main" id="{4C56420E-1CEE-4C79-BC68-77BB8134CA7D}"/>
              </a:ext>
            </a:extLst>
          </p:cNvPr>
          <p:cNvPicPr>
            <a:picLocks noGrp="1" noChangeAspect="1"/>
          </p:cNvPicPr>
          <p:nvPr>
            <p:ph sz="quarter" idx="13"/>
          </p:nvPr>
        </p:nvPicPr>
        <p:blipFill>
          <a:blip r:embed="rId3"/>
          <a:stretch>
            <a:fillRect/>
          </a:stretch>
        </p:blipFill>
        <p:spPr>
          <a:xfrm>
            <a:off x="528261" y="1737332"/>
            <a:ext cx="8070556" cy="4335837"/>
          </a:xfrm>
          <a:prstGeom prst="rect">
            <a:avLst/>
          </a:prstGeom>
        </p:spPr>
      </p:pic>
    </p:spTree>
    <p:extLst>
      <p:ext uri="{BB962C8B-B14F-4D97-AF65-F5344CB8AC3E}">
        <p14:creationId xmlns:p14="http://schemas.microsoft.com/office/powerpoint/2010/main" val="3117262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B2AB7-CFA1-406D-8429-FCD280DA53A3}"/>
              </a:ext>
            </a:extLst>
          </p:cNvPr>
          <p:cNvSpPr>
            <a:spLocks noGrp="1"/>
          </p:cNvSpPr>
          <p:nvPr>
            <p:ph type="title"/>
          </p:nvPr>
        </p:nvSpPr>
        <p:spPr/>
        <p:txBody>
          <a:bodyPr/>
          <a:lstStyle/>
          <a:p>
            <a:r>
              <a:rPr lang="en-US" altLang="en-US" dirty="0"/>
              <a:t>The Font Class</a:t>
            </a:r>
            <a:endParaRPr lang="en-IN" dirty="0"/>
          </a:p>
        </p:txBody>
      </p:sp>
      <p:pic>
        <p:nvPicPr>
          <p:cNvPr id="6" name="Content Placeholder 5" descr="The computer code shows the Font Class. For long description in Notes pane, press F6.">
            <a:extLst>
              <a:ext uri="{FF2B5EF4-FFF2-40B4-BE49-F238E27FC236}">
                <a16:creationId xmlns:a16="http://schemas.microsoft.com/office/drawing/2014/main" id="{8BCC0E4B-226E-409C-B849-AC9329EAF3E1}"/>
              </a:ext>
            </a:extLst>
          </p:cNvPr>
          <p:cNvPicPr>
            <a:picLocks noGrp="1" noChangeAspect="1"/>
          </p:cNvPicPr>
          <p:nvPr>
            <p:ph sz="quarter" idx="13"/>
          </p:nvPr>
        </p:nvPicPr>
        <p:blipFill>
          <a:blip r:embed="rId3"/>
          <a:stretch>
            <a:fillRect/>
          </a:stretch>
        </p:blipFill>
        <p:spPr>
          <a:xfrm>
            <a:off x="678556" y="1537837"/>
            <a:ext cx="7786889" cy="3963558"/>
          </a:xfrm>
          <a:prstGeom prst="rect">
            <a:avLst/>
          </a:prstGeom>
        </p:spPr>
      </p:pic>
      <p:sp>
        <p:nvSpPr>
          <p:cNvPr id="23" name="Text Placeholder 22">
            <a:extLst>
              <a:ext uri="{FF2B5EF4-FFF2-40B4-BE49-F238E27FC236}">
                <a16:creationId xmlns:a16="http://schemas.microsoft.com/office/drawing/2014/main" id="{B68E3B5E-2CBF-4CA6-9437-ED9786AAFA08}"/>
              </a:ext>
            </a:extLst>
          </p:cNvPr>
          <p:cNvSpPr>
            <a:spLocks noGrp="1"/>
          </p:cNvSpPr>
          <p:nvPr>
            <p:ph type="body" sz="quarter" idx="20"/>
          </p:nvPr>
        </p:nvSpPr>
        <p:spPr>
          <a:xfrm>
            <a:off x="2787445" y="5605872"/>
            <a:ext cx="3583858" cy="541696"/>
          </a:xfrm>
        </p:spPr>
        <p:txBody>
          <a:bodyPr/>
          <a:lstStyle/>
          <a:p>
            <a:pPr algn="ctr">
              <a:spcBef>
                <a:spcPct val="0"/>
              </a:spcBef>
              <a:buClrTx/>
              <a:buSzTx/>
              <a:buFontTx/>
              <a:buNone/>
            </a:pPr>
            <a:r>
              <a:rPr lang="en-US" altLang="en-US" dirty="0" err="1">
                <a:hlinkClick r:id="rId4" tooltip="https://liveexample.pearsoncmg.com/html/FontDemo.html"/>
              </a:rPr>
              <a:t>FontDemo</a:t>
            </a:r>
            <a:endParaRPr lang="en-US" altLang="en-US" dirty="0">
              <a:hlinkClick r:id="rId4" tooltip="https://liveexample.pearsoncmg.com/html/FontDemo.html"/>
            </a:endParaRPr>
          </a:p>
        </p:txBody>
      </p:sp>
    </p:spTree>
    <p:extLst>
      <p:ext uri="{BB962C8B-B14F-4D97-AF65-F5344CB8AC3E}">
        <p14:creationId xmlns:p14="http://schemas.microsoft.com/office/powerpoint/2010/main" val="268856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DA940-7EF6-4AF0-ABB0-13ACA5602C0E}"/>
              </a:ext>
            </a:extLst>
          </p:cNvPr>
          <p:cNvSpPr>
            <a:spLocks noGrp="1"/>
          </p:cNvSpPr>
          <p:nvPr>
            <p:ph type="title"/>
          </p:nvPr>
        </p:nvSpPr>
        <p:spPr/>
        <p:txBody>
          <a:bodyPr/>
          <a:lstStyle/>
          <a:p>
            <a:r>
              <a:rPr lang="en-US" altLang="en-US" dirty="0"/>
              <a:t>The Image Class</a:t>
            </a:r>
            <a:endParaRPr lang="en-IN" dirty="0"/>
          </a:p>
        </p:txBody>
      </p:sp>
      <p:pic>
        <p:nvPicPr>
          <p:cNvPr id="8" name="Content Placeholder 7" descr="The computer code shows the Image Class. For long description in Notes pane, press F6.">
            <a:extLst>
              <a:ext uri="{FF2B5EF4-FFF2-40B4-BE49-F238E27FC236}">
                <a16:creationId xmlns:a16="http://schemas.microsoft.com/office/drawing/2014/main" id="{126FE542-CB06-42E6-ACCA-FBE19A136FC9}"/>
              </a:ext>
            </a:extLst>
          </p:cNvPr>
          <p:cNvPicPr>
            <a:picLocks noGrp="1" noChangeAspect="1"/>
          </p:cNvPicPr>
          <p:nvPr>
            <p:ph sz="quarter" idx="13"/>
          </p:nvPr>
        </p:nvPicPr>
        <p:blipFill>
          <a:blip r:embed="rId3"/>
          <a:stretch>
            <a:fillRect/>
          </a:stretch>
        </p:blipFill>
        <p:spPr>
          <a:xfrm>
            <a:off x="457200" y="2241086"/>
            <a:ext cx="8232775" cy="2394878"/>
          </a:xfrm>
          <a:prstGeom prst="rect">
            <a:avLst/>
          </a:prstGeom>
        </p:spPr>
      </p:pic>
    </p:spTree>
    <p:extLst>
      <p:ext uri="{BB962C8B-B14F-4D97-AF65-F5344CB8AC3E}">
        <p14:creationId xmlns:p14="http://schemas.microsoft.com/office/powerpoint/2010/main" val="34594723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B2AB7-CFA1-406D-8429-FCD280DA53A3}"/>
              </a:ext>
            </a:extLst>
          </p:cNvPr>
          <p:cNvSpPr>
            <a:spLocks noGrp="1"/>
          </p:cNvSpPr>
          <p:nvPr>
            <p:ph type="title"/>
          </p:nvPr>
        </p:nvSpPr>
        <p:spPr/>
        <p:txBody>
          <a:bodyPr/>
          <a:lstStyle/>
          <a:p>
            <a:r>
              <a:rPr lang="en-US" altLang="en-US" dirty="0"/>
              <a:t>The </a:t>
            </a:r>
            <a:r>
              <a:rPr lang="en-US" altLang="en-US" dirty="0" err="1"/>
              <a:t>ImageView</a:t>
            </a:r>
            <a:r>
              <a:rPr lang="en-US" altLang="en-US" dirty="0"/>
              <a:t> Class</a:t>
            </a:r>
            <a:endParaRPr lang="en-IN" dirty="0"/>
          </a:p>
        </p:txBody>
      </p:sp>
      <p:pic>
        <p:nvPicPr>
          <p:cNvPr id="8" name="Content Placeholder 7" descr="The computer code shows the Image View Class. For long description in Notes pane, press F6.">
            <a:extLst>
              <a:ext uri="{FF2B5EF4-FFF2-40B4-BE49-F238E27FC236}">
                <a16:creationId xmlns:a16="http://schemas.microsoft.com/office/drawing/2014/main" id="{67BF2780-8F0D-401C-9599-EFC5C78395C1}"/>
              </a:ext>
            </a:extLst>
          </p:cNvPr>
          <p:cNvPicPr>
            <a:picLocks noGrp="1" noChangeAspect="1"/>
          </p:cNvPicPr>
          <p:nvPr>
            <p:ph sz="quarter" idx="13"/>
          </p:nvPr>
        </p:nvPicPr>
        <p:blipFill>
          <a:blip r:embed="rId3"/>
          <a:stretch>
            <a:fillRect/>
          </a:stretch>
        </p:blipFill>
        <p:spPr>
          <a:xfrm>
            <a:off x="485747" y="2330859"/>
            <a:ext cx="8172505" cy="2948396"/>
          </a:xfrm>
          <a:prstGeom prst="rect">
            <a:avLst/>
          </a:prstGeom>
        </p:spPr>
      </p:pic>
      <p:sp>
        <p:nvSpPr>
          <p:cNvPr id="23" name="Text Placeholder 22">
            <a:extLst>
              <a:ext uri="{FF2B5EF4-FFF2-40B4-BE49-F238E27FC236}">
                <a16:creationId xmlns:a16="http://schemas.microsoft.com/office/drawing/2014/main" id="{B68E3B5E-2CBF-4CA6-9437-ED9786AAFA08}"/>
              </a:ext>
            </a:extLst>
          </p:cNvPr>
          <p:cNvSpPr>
            <a:spLocks noGrp="1"/>
          </p:cNvSpPr>
          <p:nvPr>
            <p:ph type="body" sz="quarter" idx="20"/>
          </p:nvPr>
        </p:nvSpPr>
        <p:spPr>
          <a:xfrm>
            <a:off x="2787445" y="5605872"/>
            <a:ext cx="3583858" cy="541696"/>
          </a:xfrm>
        </p:spPr>
        <p:txBody>
          <a:bodyPr/>
          <a:lstStyle/>
          <a:p>
            <a:pPr algn="ctr">
              <a:spcBef>
                <a:spcPct val="0"/>
              </a:spcBef>
              <a:buClrTx/>
              <a:buSzTx/>
              <a:buFontTx/>
              <a:buNone/>
            </a:pPr>
            <a:r>
              <a:rPr lang="en-US" altLang="en-US" dirty="0" err="1">
                <a:hlinkClick r:id="rId4" tooltip="https://liveexample.pearsoncmg.com/html/ShowImage.html"/>
              </a:rPr>
              <a:t>ShowImage</a:t>
            </a:r>
            <a:endParaRPr lang="en-US" altLang="en-US" dirty="0">
              <a:hlinkClick r:id="rId4" tooltip="https://liveexample.pearsoncmg.com/html/ShowImage.html"/>
            </a:endParaRPr>
          </a:p>
        </p:txBody>
      </p:sp>
    </p:spTree>
    <p:extLst>
      <p:ext uri="{BB962C8B-B14F-4D97-AF65-F5344CB8AC3E}">
        <p14:creationId xmlns:p14="http://schemas.microsoft.com/office/powerpoint/2010/main" val="603773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B6194-844B-46EA-88F7-D52964D78C07}"/>
              </a:ext>
            </a:extLst>
          </p:cNvPr>
          <p:cNvSpPr>
            <a:spLocks noGrp="1"/>
          </p:cNvSpPr>
          <p:nvPr>
            <p:ph type="title"/>
          </p:nvPr>
        </p:nvSpPr>
        <p:spPr/>
        <p:txBody>
          <a:bodyPr/>
          <a:lstStyle/>
          <a:p>
            <a:r>
              <a:rPr lang="en-IN" dirty="0"/>
              <a:t>Layout Panes</a:t>
            </a:r>
          </a:p>
        </p:txBody>
      </p:sp>
      <p:sp>
        <p:nvSpPr>
          <p:cNvPr id="3" name="Content Placeholder 2">
            <a:extLst>
              <a:ext uri="{FF2B5EF4-FFF2-40B4-BE49-F238E27FC236}">
                <a16:creationId xmlns:a16="http://schemas.microsoft.com/office/drawing/2014/main" id="{14BCC023-412F-4ACC-8B9D-DA56CA63AAB7}"/>
              </a:ext>
            </a:extLst>
          </p:cNvPr>
          <p:cNvSpPr>
            <a:spLocks noGrp="1"/>
          </p:cNvSpPr>
          <p:nvPr>
            <p:ph sz="quarter" idx="13"/>
          </p:nvPr>
        </p:nvSpPr>
        <p:spPr>
          <a:xfrm>
            <a:off x="457199" y="1556327"/>
            <a:ext cx="8362335" cy="950899"/>
          </a:xfrm>
        </p:spPr>
        <p:txBody>
          <a:bodyPr/>
          <a:lstStyle/>
          <a:p>
            <a:pPr marL="432" indent="0">
              <a:buNone/>
            </a:pPr>
            <a:r>
              <a:rPr lang="en-US" altLang="en-US" dirty="0" err="1"/>
              <a:t>JavaF</a:t>
            </a:r>
            <a:r>
              <a:rPr lang="en-US" altLang="en-US" sz="100" dirty="0"/>
              <a:t> </a:t>
            </a:r>
            <a:r>
              <a:rPr lang="en-US" altLang="en-US" dirty="0"/>
              <a:t>X provides many types of panes for organizing nodes in a container.</a:t>
            </a:r>
          </a:p>
        </p:txBody>
      </p:sp>
      <p:graphicFrame>
        <p:nvGraphicFramePr>
          <p:cNvPr id="7" name="Table 7">
            <a:extLst>
              <a:ext uri="{FF2B5EF4-FFF2-40B4-BE49-F238E27FC236}">
                <a16:creationId xmlns:a16="http://schemas.microsoft.com/office/drawing/2014/main" id="{2F604568-382C-4AE1-8DF6-0A8CB70FEA66}"/>
              </a:ext>
            </a:extLst>
          </p:cNvPr>
          <p:cNvGraphicFramePr>
            <a:graphicFrameLocks noGrp="1"/>
          </p:cNvGraphicFramePr>
          <p:nvPr>
            <p:ph sz="quarter" idx="14"/>
            <p:extLst>
              <p:ext uri="{D42A27DB-BD31-4B8C-83A1-F6EECF244321}">
                <p14:modId xmlns:p14="http://schemas.microsoft.com/office/powerpoint/2010/main" val="460873237"/>
              </p:ext>
            </p:extLst>
          </p:nvPr>
        </p:nvGraphicFramePr>
        <p:xfrm>
          <a:off x="457200" y="2718312"/>
          <a:ext cx="8229600" cy="3175000"/>
        </p:xfrm>
        <a:graphic>
          <a:graphicData uri="http://schemas.openxmlformats.org/drawingml/2006/table">
            <a:tbl>
              <a:tblPr firstRow="1" bandRow="1">
                <a:tableStyleId>{40F9630F-82C1-40B7-BC3A-925EFCFF5E92}</a:tableStyleId>
              </a:tblPr>
              <a:tblGrid>
                <a:gridCol w="1356852">
                  <a:extLst>
                    <a:ext uri="{9D8B030D-6E8A-4147-A177-3AD203B41FA5}">
                      <a16:colId xmlns:a16="http://schemas.microsoft.com/office/drawing/2014/main" val="2514245562"/>
                    </a:ext>
                  </a:extLst>
                </a:gridCol>
                <a:gridCol w="6872748">
                  <a:extLst>
                    <a:ext uri="{9D8B030D-6E8A-4147-A177-3AD203B41FA5}">
                      <a16:colId xmlns:a16="http://schemas.microsoft.com/office/drawing/2014/main" val="745854908"/>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u="none" strike="noStrike" cap="none" baseline="0" dirty="0">
                          <a:solidFill>
                            <a:schemeClr val="dk1"/>
                          </a:solidFill>
                          <a:latin typeface="+mn-lt"/>
                          <a:ea typeface="Arial"/>
                          <a:cs typeface="Arial"/>
                          <a:sym typeface="Arial"/>
                        </a:rPr>
                        <a:t>Class</a:t>
                      </a:r>
                    </a:p>
                  </a:txBody>
                  <a:tcPr anchor="b">
                    <a:lnL w="9525" cap="flat" cmpd="sng">
                      <a:noFill/>
                      <a:prstDash val="solid"/>
                      <a:round/>
                      <a:headEnd type="none" w="med" len="med"/>
                      <a:tailEnd type="none" w="med" len="med"/>
                    </a:lnL>
                    <a:lnR w="9525" cap="flat" cmpd="sng">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u="none" strike="noStrike" cap="none" baseline="0" dirty="0">
                          <a:solidFill>
                            <a:schemeClr val="dk1"/>
                          </a:solidFill>
                          <a:latin typeface="+mn-lt"/>
                          <a:ea typeface="Arial"/>
                          <a:cs typeface="Arial"/>
                          <a:sym typeface="Arial"/>
                        </a:rPr>
                        <a:t>Description</a:t>
                      </a:r>
                    </a:p>
                  </a:txBody>
                  <a:tcPr anchor="b">
                    <a:lnL w="9525" cap="flat" cmpd="sng">
                      <a:noFill/>
                      <a:prstDash val="solid"/>
                      <a:round/>
                      <a:headEnd type="none" w="med" len="med"/>
                      <a:tailEnd type="none" w="med" len="med"/>
                    </a:lnL>
                    <a:lnR w="9525" cap="flat" cmpd="sng">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14123012"/>
                  </a:ext>
                </a:extLst>
              </a:tr>
              <a:tr h="370840">
                <a:tc>
                  <a:txBody>
                    <a:bodyPr/>
                    <a:lstStyle/>
                    <a:p>
                      <a:pPr rtl="0"/>
                      <a:r>
                        <a:rPr lang="en-US" sz="1600" b="1" i="0" u="none" strike="noStrike" cap="none" baseline="0" dirty="0">
                          <a:solidFill>
                            <a:schemeClr val="tx1"/>
                          </a:solidFill>
                          <a:latin typeface="+mn-lt"/>
                          <a:ea typeface="Arial"/>
                          <a:cs typeface="Arial"/>
                          <a:sym typeface="Arial"/>
                        </a:rPr>
                        <a:t>Pane</a:t>
                      </a:r>
                    </a:p>
                  </a:txBody>
                  <a:tcPr>
                    <a:lnL w="9525" cap="flat" cmpd="sng">
                      <a:noFill/>
                      <a:prstDash val="solid"/>
                      <a:round/>
                      <a:headEnd type="none" w="med" len="med"/>
                      <a:tailEnd type="none" w="med" len="med"/>
                    </a:lnL>
                    <a:lnR w="9525" cap="flat" cmpd="sng">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i="0" u="none" strike="noStrike" cap="none" baseline="0" dirty="0">
                          <a:solidFill>
                            <a:schemeClr val="dk1"/>
                          </a:solidFill>
                          <a:latin typeface="+mn-lt"/>
                          <a:ea typeface="Arial"/>
                          <a:cs typeface="Arial"/>
                          <a:sym typeface="Arial"/>
                        </a:rPr>
                        <a:t>Base class for layout panes. It contains the </a:t>
                      </a:r>
                      <a:r>
                        <a:rPr lang="en-IN" sz="1600" b="1" i="0" u="none" strike="noStrike" cap="none" baseline="0" dirty="0" err="1">
                          <a:solidFill>
                            <a:schemeClr val="tx1"/>
                          </a:solidFill>
                          <a:latin typeface="+mn-lt"/>
                          <a:ea typeface="Arial"/>
                          <a:cs typeface="Arial"/>
                          <a:sym typeface="Arial"/>
                        </a:rPr>
                        <a:t>getChildren</a:t>
                      </a:r>
                      <a:r>
                        <a:rPr lang="en-IN" sz="1600" b="1" i="0" u="none" strike="noStrike" cap="none" baseline="0" dirty="0">
                          <a:solidFill>
                            <a:schemeClr val="tx1"/>
                          </a:solidFill>
                          <a:latin typeface="+mn-lt"/>
                          <a:ea typeface="Arial"/>
                          <a:cs typeface="Arial"/>
                          <a:sym typeface="Arial"/>
                        </a:rPr>
                        <a:t>() </a:t>
                      </a:r>
                      <a:r>
                        <a:rPr lang="en-IN" sz="1600" b="0" i="0" u="none" strike="noStrike" cap="none" baseline="0" dirty="0">
                          <a:solidFill>
                            <a:schemeClr val="dk1"/>
                          </a:solidFill>
                          <a:latin typeface="+mn-lt"/>
                          <a:ea typeface="Arial"/>
                          <a:cs typeface="Arial"/>
                          <a:sym typeface="Arial"/>
                        </a:rPr>
                        <a:t>method for</a:t>
                      </a:r>
                      <a:br>
                        <a:rPr lang="en-IN" sz="1600" b="0" i="0" u="none" strike="noStrike" cap="none" baseline="0" dirty="0">
                          <a:solidFill>
                            <a:schemeClr val="dk1"/>
                          </a:solidFill>
                          <a:latin typeface="+mn-lt"/>
                          <a:ea typeface="Arial"/>
                          <a:cs typeface="Arial"/>
                          <a:sym typeface="Arial"/>
                        </a:rPr>
                      </a:br>
                      <a:r>
                        <a:rPr lang="en-IN" sz="1600" b="0" i="0" u="none" strike="noStrike" cap="none" baseline="0" dirty="0">
                          <a:solidFill>
                            <a:schemeClr val="dk1"/>
                          </a:solidFill>
                          <a:latin typeface="+mn-lt"/>
                          <a:ea typeface="Arial"/>
                          <a:cs typeface="Arial"/>
                          <a:sym typeface="Arial"/>
                        </a:rPr>
                        <a:t>returning a list of nodes in the pane.</a:t>
                      </a:r>
                    </a:p>
                  </a:txBody>
                  <a:tcPr>
                    <a:lnL w="9525" cap="flat" cmpd="sng">
                      <a:noFill/>
                      <a:prstDash val="solid"/>
                      <a:round/>
                      <a:headEnd type="none" w="med" len="med"/>
                      <a:tailEnd type="none" w="med" len="med"/>
                    </a:lnL>
                    <a:lnR w="9525" cap="flat" cmpd="sng">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53130035"/>
                  </a:ext>
                </a:extLst>
              </a:tr>
              <a:tr h="370840">
                <a:tc>
                  <a:txBody>
                    <a:bodyPr/>
                    <a:lstStyle/>
                    <a:p>
                      <a:pPr rtl="0"/>
                      <a:r>
                        <a:rPr lang="en-US" sz="1600" b="1" i="0" u="none" strike="noStrike" cap="none" baseline="0" dirty="0" err="1">
                          <a:solidFill>
                            <a:schemeClr val="tx1"/>
                          </a:solidFill>
                          <a:latin typeface="+mn-lt"/>
                          <a:ea typeface="Arial"/>
                          <a:cs typeface="Arial"/>
                          <a:sym typeface="Arial"/>
                        </a:rPr>
                        <a:t>StackPane</a:t>
                      </a:r>
                      <a:endParaRPr lang="en-US" sz="1600" b="1" i="0" u="none" strike="noStrike" cap="none" baseline="0" dirty="0">
                        <a:solidFill>
                          <a:schemeClr val="tx1"/>
                        </a:solidFill>
                        <a:latin typeface="+mn-lt"/>
                        <a:ea typeface="Arial"/>
                        <a:cs typeface="Arial"/>
                        <a:sym typeface="Arial"/>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i="0" u="none" strike="noStrike" cap="none" baseline="0" dirty="0">
                          <a:solidFill>
                            <a:schemeClr val="dk1"/>
                          </a:solidFill>
                          <a:latin typeface="+mn-lt"/>
                          <a:ea typeface="Arial"/>
                          <a:cs typeface="Arial"/>
                          <a:sym typeface="Arial"/>
                        </a:rPr>
                        <a:t>Places the nodes on top of each other in the </a:t>
                      </a:r>
                      <a:r>
                        <a:rPr lang="en-IN" sz="1600" b="0" i="0" u="none" strike="noStrike" cap="none" baseline="0" dirty="0" err="1">
                          <a:solidFill>
                            <a:schemeClr val="dk1"/>
                          </a:solidFill>
                          <a:latin typeface="+mn-lt"/>
                          <a:ea typeface="Arial"/>
                          <a:cs typeface="Arial"/>
                          <a:sym typeface="Arial"/>
                        </a:rPr>
                        <a:t>center</a:t>
                      </a:r>
                      <a:r>
                        <a:rPr lang="en-IN" sz="1600" b="0" i="0" u="none" strike="noStrike" cap="none" baseline="0" dirty="0">
                          <a:solidFill>
                            <a:schemeClr val="dk1"/>
                          </a:solidFill>
                          <a:latin typeface="+mn-lt"/>
                          <a:ea typeface="Arial"/>
                          <a:cs typeface="Arial"/>
                          <a:sym typeface="Arial"/>
                        </a:rPr>
                        <a:t> of the pane.</a:t>
                      </a: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62079899"/>
                  </a:ext>
                </a:extLst>
              </a:tr>
              <a:tr h="370840">
                <a:tc>
                  <a:txBody>
                    <a:bodyPr/>
                    <a:lstStyle/>
                    <a:p>
                      <a:pPr rtl="0"/>
                      <a:r>
                        <a:rPr lang="en-US" sz="1600" b="1" i="0" u="none" strike="noStrike" cap="none" baseline="0" dirty="0" err="1">
                          <a:solidFill>
                            <a:schemeClr val="tx1"/>
                          </a:solidFill>
                          <a:latin typeface="+mn-lt"/>
                          <a:ea typeface="Arial"/>
                          <a:cs typeface="Arial"/>
                          <a:sym typeface="Arial"/>
                        </a:rPr>
                        <a:t>FlowPane</a:t>
                      </a:r>
                      <a:endParaRPr lang="en-US" sz="1600" b="1" i="0" u="none" strike="noStrike" cap="none" baseline="0" dirty="0">
                        <a:solidFill>
                          <a:schemeClr val="tx1"/>
                        </a:solidFill>
                        <a:latin typeface="+mn-lt"/>
                        <a:ea typeface="Arial"/>
                        <a:cs typeface="Arial"/>
                        <a:sym typeface="Arial"/>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i="0" u="none" strike="noStrike" cap="none" baseline="0" dirty="0">
                          <a:solidFill>
                            <a:schemeClr val="dk1"/>
                          </a:solidFill>
                          <a:latin typeface="+mn-lt"/>
                          <a:ea typeface="Arial"/>
                          <a:cs typeface="Arial"/>
                          <a:sym typeface="Arial"/>
                        </a:rPr>
                        <a:t>Places the nodes row-by-row horizontally or column-by-column vertically.</a:t>
                      </a: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33829098"/>
                  </a:ext>
                </a:extLst>
              </a:tr>
              <a:tr h="370840">
                <a:tc>
                  <a:txBody>
                    <a:bodyPr/>
                    <a:lstStyle/>
                    <a:p>
                      <a:pPr rtl="0"/>
                      <a:r>
                        <a:rPr lang="en-US" sz="1600" b="1" i="0" u="none" strike="noStrike" cap="none" baseline="0" dirty="0" err="1">
                          <a:solidFill>
                            <a:schemeClr val="tx1"/>
                          </a:solidFill>
                          <a:latin typeface="+mn-lt"/>
                          <a:ea typeface="Arial"/>
                          <a:cs typeface="Arial"/>
                          <a:sym typeface="Arial"/>
                        </a:rPr>
                        <a:t>GridPane</a:t>
                      </a:r>
                      <a:endParaRPr lang="en-US" sz="1600" b="1" i="0" u="none" strike="noStrike" cap="none" baseline="0" dirty="0">
                        <a:solidFill>
                          <a:schemeClr val="tx1"/>
                        </a:solidFill>
                        <a:latin typeface="+mn-lt"/>
                        <a:ea typeface="Arial"/>
                        <a:cs typeface="Arial"/>
                        <a:sym typeface="Arial"/>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i="0" u="none" strike="noStrike" cap="none" baseline="0" dirty="0">
                          <a:solidFill>
                            <a:schemeClr val="dk1"/>
                          </a:solidFill>
                          <a:latin typeface="+mn-lt"/>
                          <a:ea typeface="Arial"/>
                          <a:cs typeface="Arial"/>
                          <a:sym typeface="Arial"/>
                        </a:rPr>
                        <a:t>Places the nodes in the cells in a two-dimensional grid.</a:t>
                      </a: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76550157"/>
                  </a:ext>
                </a:extLst>
              </a:tr>
              <a:tr h="370840">
                <a:tc>
                  <a:txBody>
                    <a:bodyPr/>
                    <a:lstStyle/>
                    <a:p>
                      <a:pPr rtl="0"/>
                      <a:r>
                        <a:rPr lang="en-US" sz="1600" b="1" i="0" u="none" strike="noStrike" cap="none" baseline="0" dirty="0" err="1">
                          <a:solidFill>
                            <a:schemeClr val="tx1"/>
                          </a:solidFill>
                          <a:latin typeface="+mn-lt"/>
                          <a:ea typeface="Arial"/>
                          <a:cs typeface="Arial"/>
                          <a:sym typeface="Arial"/>
                        </a:rPr>
                        <a:t>BorderPane</a:t>
                      </a:r>
                      <a:endParaRPr lang="en-US" sz="1600" b="1" i="0" u="none" strike="noStrike" cap="none" baseline="0" dirty="0">
                        <a:solidFill>
                          <a:schemeClr val="tx1"/>
                        </a:solidFill>
                        <a:latin typeface="+mn-lt"/>
                        <a:ea typeface="Arial"/>
                        <a:cs typeface="Arial"/>
                        <a:sym typeface="Arial"/>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i="0" u="none" strike="noStrike" cap="none" baseline="0" dirty="0">
                          <a:solidFill>
                            <a:schemeClr val="dk1"/>
                          </a:solidFill>
                          <a:latin typeface="+mn-lt"/>
                          <a:ea typeface="Arial"/>
                          <a:cs typeface="Arial"/>
                          <a:sym typeface="Arial"/>
                        </a:rPr>
                        <a:t>Places the nodes in the top. right, bottom, left, and </a:t>
                      </a:r>
                      <a:r>
                        <a:rPr lang="en-IN" sz="1600" b="0" i="0" u="none" strike="noStrike" cap="none" baseline="0" dirty="0" err="1">
                          <a:solidFill>
                            <a:schemeClr val="dk1"/>
                          </a:solidFill>
                          <a:latin typeface="+mn-lt"/>
                          <a:ea typeface="Arial"/>
                          <a:cs typeface="Arial"/>
                          <a:sym typeface="Arial"/>
                        </a:rPr>
                        <a:t>center</a:t>
                      </a:r>
                      <a:r>
                        <a:rPr lang="en-IN" sz="1600" b="0" i="0" u="none" strike="noStrike" cap="none" baseline="0" dirty="0">
                          <a:solidFill>
                            <a:schemeClr val="dk1"/>
                          </a:solidFill>
                          <a:latin typeface="+mn-lt"/>
                          <a:ea typeface="Arial"/>
                          <a:cs typeface="Arial"/>
                          <a:sym typeface="Arial"/>
                        </a:rPr>
                        <a:t> regions.</a:t>
                      </a: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61452784"/>
                  </a:ext>
                </a:extLst>
              </a:tr>
              <a:tr h="370840">
                <a:tc>
                  <a:txBody>
                    <a:bodyPr/>
                    <a:lstStyle/>
                    <a:p>
                      <a:pPr rtl="0"/>
                      <a:r>
                        <a:rPr lang="en-US" sz="1600" b="1" i="0" u="none" strike="noStrike" cap="none" baseline="0" dirty="0" err="1">
                          <a:solidFill>
                            <a:schemeClr val="tx1"/>
                          </a:solidFill>
                          <a:latin typeface="+mn-lt"/>
                          <a:ea typeface="Arial"/>
                          <a:cs typeface="Arial"/>
                          <a:sym typeface="Arial"/>
                        </a:rPr>
                        <a:t>HBox</a:t>
                      </a:r>
                      <a:endParaRPr lang="en-US" sz="1600" b="1" i="0" u="none" strike="noStrike" cap="none" baseline="0" dirty="0">
                        <a:solidFill>
                          <a:schemeClr val="tx1"/>
                        </a:solidFill>
                        <a:latin typeface="+mn-lt"/>
                        <a:ea typeface="Arial"/>
                        <a:cs typeface="Arial"/>
                        <a:sym typeface="Arial"/>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i="0" u="none" strike="noStrike" cap="none" baseline="0" dirty="0">
                          <a:solidFill>
                            <a:schemeClr val="dk1"/>
                          </a:solidFill>
                          <a:latin typeface="+mn-lt"/>
                          <a:ea typeface="Arial"/>
                          <a:cs typeface="Arial"/>
                          <a:sym typeface="Arial"/>
                        </a:rPr>
                        <a:t>Places the nodes in a single row.</a:t>
                      </a: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9525"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165938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u="none" strike="noStrike" cap="none" baseline="0" dirty="0" err="1">
                          <a:solidFill>
                            <a:schemeClr val="tx1"/>
                          </a:solidFill>
                          <a:latin typeface="+mn-lt"/>
                          <a:ea typeface="Arial"/>
                          <a:cs typeface="Arial"/>
                          <a:sym typeface="Arial"/>
                        </a:rPr>
                        <a:t>Vbox</a:t>
                      </a:r>
                      <a:endParaRPr lang="en-US" sz="1600" b="1" i="0" u="none" strike="noStrike" cap="none" baseline="0" dirty="0">
                        <a:solidFill>
                          <a:schemeClr val="tx1"/>
                        </a:solidFill>
                        <a:latin typeface="+mn-lt"/>
                        <a:ea typeface="Arial"/>
                        <a:cs typeface="Arial"/>
                        <a:sym typeface="Arial"/>
                      </a:endParaRP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12700"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i="0" u="none" strike="noStrike" cap="none" baseline="0" dirty="0">
                          <a:solidFill>
                            <a:schemeClr val="dk1"/>
                          </a:solidFill>
                          <a:latin typeface="+mn-lt"/>
                          <a:ea typeface="Arial"/>
                          <a:cs typeface="Arial"/>
                          <a:sym typeface="Arial"/>
                        </a:rPr>
                        <a:t>Places the nodes in a single column.</a:t>
                      </a:r>
                    </a:p>
                  </a:txBody>
                  <a:tcPr>
                    <a:lnL w="9525" cap="flat" cmpd="sng">
                      <a:noFill/>
                      <a:prstDash val="solid"/>
                      <a:round/>
                      <a:headEnd type="none" w="med" len="med"/>
                      <a:tailEnd type="none" w="med" len="med"/>
                    </a:lnL>
                    <a:lnR w="9525" cap="flat" cmpd="sng">
                      <a:noFill/>
                      <a:prstDash val="solid"/>
                      <a:round/>
                      <a:headEnd type="none" w="med" len="med"/>
                      <a:tailEnd type="none" w="med" len="med"/>
                    </a:lnR>
                    <a:lnT w="9525" cap="flat" cmpd="sng">
                      <a:noFill/>
                      <a:prstDash val="solid"/>
                      <a:round/>
                      <a:headEnd type="none" w="med" len="med"/>
                      <a:tailEnd type="none" w="med" len="med"/>
                    </a:lnT>
                    <a:lnB w="12700" cap="flat" cmpd="sng">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46260101"/>
                  </a:ext>
                </a:extLst>
              </a:tr>
            </a:tbl>
          </a:graphicData>
        </a:graphic>
      </p:graphicFrame>
    </p:spTree>
    <p:extLst>
      <p:ext uri="{BB962C8B-B14F-4D97-AF65-F5344CB8AC3E}">
        <p14:creationId xmlns:p14="http://schemas.microsoft.com/office/powerpoint/2010/main" val="3525073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B2AB7-CFA1-406D-8429-FCD280DA53A3}"/>
              </a:ext>
            </a:extLst>
          </p:cNvPr>
          <p:cNvSpPr>
            <a:spLocks noGrp="1"/>
          </p:cNvSpPr>
          <p:nvPr>
            <p:ph type="title"/>
          </p:nvPr>
        </p:nvSpPr>
        <p:spPr/>
        <p:txBody>
          <a:bodyPr/>
          <a:lstStyle/>
          <a:p>
            <a:r>
              <a:rPr lang="en-US" altLang="en-US" dirty="0" err="1"/>
              <a:t>FlowPane</a:t>
            </a:r>
            <a:endParaRPr lang="en-IN" dirty="0"/>
          </a:p>
        </p:txBody>
      </p:sp>
      <p:pic>
        <p:nvPicPr>
          <p:cNvPr id="4" name="Content Placeholder 3" descr="The computer code shows the Flow Pane. For long description in Notes pane, press F6.">
            <a:extLst>
              <a:ext uri="{FF2B5EF4-FFF2-40B4-BE49-F238E27FC236}">
                <a16:creationId xmlns:a16="http://schemas.microsoft.com/office/drawing/2014/main" id="{BA63F9AE-9D7C-42F3-961F-E00C161D0416}"/>
              </a:ext>
            </a:extLst>
          </p:cNvPr>
          <p:cNvPicPr>
            <a:picLocks noGrp="1" noChangeAspect="1"/>
          </p:cNvPicPr>
          <p:nvPr>
            <p:ph sz="quarter" idx="13"/>
          </p:nvPr>
        </p:nvPicPr>
        <p:blipFill>
          <a:blip r:embed="rId3"/>
          <a:stretch>
            <a:fillRect/>
          </a:stretch>
        </p:blipFill>
        <p:spPr>
          <a:xfrm>
            <a:off x="548620" y="1734676"/>
            <a:ext cx="8046758" cy="3824905"/>
          </a:xfrm>
          <a:prstGeom prst="rect">
            <a:avLst/>
          </a:prstGeom>
        </p:spPr>
      </p:pic>
      <p:sp>
        <p:nvSpPr>
          <p:cNvPr id="23" name="Text Placeholder 22">
            <a:extLst>
              <a:ext uri="{FF2B5EF4-FFF2-40B4-BE49-F238E27FC236}">
                <a16:creationId xmlns:a16="http://schemas.microsoft.com/office/drawing/2014/main" id="{B68E3B5E-2CBF-4CA6-9437-ED9786AAFA08}"/>
              </a:ext>
            </a:extLst>
          </p:cNvPr>
          <p:cNvSpPr>
            <a:spLocks noGrp="1"/>
          </p:cNvSpPr>
          <p:nvPr>
            <p:ph type="body" sz="quarter" idx="20"/>
          </p:nvPr>
        </p:nvSpPr>
        <p:spPr>
          <a:xfrm>
            <a:off x="2787445" y="5663022"/>
            <a:ext cx="3583858" cy="541696"/>
          </a:xfrm>
        </p:spPr>
        <p:txBody>
          <a:bodyPr/>
          <a:lstStyle/>
          <a:p>
            <a:pPr algn="ctr">
              <a:spcBef>
                <a:spcPct val="0"/>
              </a:spcBef>
              <a:buClrTx/>
              <a:buSzTx/>
              <a:buFontTx/>
              <a:buNone/>
            </a:pPr>
            <a:r>
              <a:rPr lang="en-US" altLang="en-US" dirty="0" err="1">
                <a:hlinkClick r:id="rId4" tooltip="https://liveexample.pearsoncmg.com/html/ShowFlowPane.html"/>
              </a:rPr>
              <a:t>MultipleStageDemo</a:t>
            </a:r>
            <a:endParaRPr lang="en-US" altLang="en-US" dirty="0">
              <a:hlinkClick r:id="rId4" tooltip="https://liveexample.pearsoncmg.com/html/ShowFlowPane.html"/>
            </a:endParaRPr>
          </a:p>
        </p:txBody>
      </p:sp>
    </p:spTree>
    <p:extLst>
      <p:ext uri="{BB962C8B-B14F-4D97-AF65-F5344CB8AC3E}">
        <p14:creationId xmlns:p14="http://schemas.microsoft.com/office/powerpoint/2010/main" val="2121808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B2AB7-CFA1-406D-8429-FCD280DA53A3}"/>
              </a:ext>
            </a:extLst>
          </p:cNvPr>
          <p:cNvSpPr>
            <a:spLocks noGrp="1"/>
          </p:cNvSpPr>
          <p:nvPr>
            <p:ph type="title"/>
          </p:nvPr>
        </p:nvSpPr>
        <p:spPr/>
        <p:txBody>
          <a:bodyPr/>
          <a:lstStyle/>
          <a:p>
            <a:r>
              <a:rPr lang="en-US" altLang="en-US" dirty="0" err="1"/>
              <a:t>GridPane</a:t>
            </a:r>
            <a:endParaRPr lang="en-IN" dirty="0"/>
          </a:p>
        </p:txBody>
      </p:sp>
      <p:pic>
        <p:nvPicPr>
          <p:cNvPr id="6" name="Content Placeholder 5" descr="The computer code shows the Grid Pane. For long description in Notes pane, press F6.">
            <a:extLst>
              <a:ext uri="{FF2B5EF4-FFF2-40B4-BE49-F238E27FC236}">
                <a16:creationId xmlns:a16="http://schemas.microsoft.com/office/drawing/2014/main" id="{CDEBD18C-5902-4339-9F7A-D458596EF7C6}"/>
              </a:ext>
            </a:extLst>
          </p:cNvPr>
          <p:cNvPicPr>
            <a:picLocks noGrp="1" noChangeAspect="1"/>
          </p:cNvPicPr>
          <p:nvPr>
            <p:ph sz="quarter" idx="13"/>
          </p:nvPr>
        </p:nvPicPr>
        <p:blipFill>
          <a:blip r:embed="rId3"/>
          <a:stretch>
            <a:fillRect/>
          </a:stretch>
        </p:blipFill>
        <p:spPr>
          <a:xfrm>
            <a:off x="486687" y="1529826"/>
            <a:ext cx="6309255" cy="4536942"/>
          </a:xfrm>
          <a:prstGeom prst="rect">
            <a:avLst/>
          </a:prstGeom>
        </p:spPr>
      </p:pic>
      <p:sp>
        <p:nvSpPr>
          <p:cNvPr id="23" name="Text Placeholder 22">
            <a:extLst>
              <a:ext uri="{FF2B5EF4-FFF2-40B4-BE49-F238E27FC236}">
                <a16:creationId xmlns:a16="http://schemas.microsoft.com/office/drawing/2014/main" id="{B68E3B5E-2CBF-4CA6-9437-ED9786AAFA08}"/>
              </a:ext>
            </a:extLst>
          </p:cNvPr>
          <p:cNvSpPr>
            <a:spLocks noGrp="1"/>
          </p:cNvSpPr>
          <p:nvPr>
            <p:ph type="body" sz="quarter" idx="20"/>
          </p:nvPr>
        </p:nvSpPr>
        <p:spPr>
          <a:xfrm>
            <a:off x="6892275" y="4249020"/>
            <a:ext cx="2040524" cy="541696"/>
          </a:xfrm>
        </p:spPr>
        <p:txBody>
          <a:bodyPr/>
          <a:lstStyle/>
          <a:p>
            <a:pPr algn="ctr">
              <a:spcBef>
                <a:spcPct val="0"/>
              </a:spcBef>
              <a:buClrTx/>
              <a:buSzTx/>
              <a:buFontTx/>
              <a:buNone/>
            </a:pPr>
            <a:r>
              <a:rPr lang="en-US" altLang="en-US" sz="2000" dirty="0" err="1">
                <a:hlinkClick r:id="rId4" tooltip="https://liveexample.pearsoncmg.com/html/ShowGridPane.html"/>
              </a:rPr>
              <a:t>ShowGridPane</a:t>
            </a:r>
            <a:endParaRPr lang="en-US" altLang="en-US" sz="2000" dirty="0">
              <a:hlinkClick r:id="rId4" tooltip="https://liveexample.pearsoncmg.com/html/ShowGridPane.html"/>
            </a:endParaRPr>
          </a:p>
        </p:txBody>
      </p:sp>
    </p:spTree>
    <p:extLst>
      <p:ext uri="{BB962C8B-B14F-4D97-AF65-F5344CB8AC3E}">
        <p14:creationId xmlns:p14="http://schemas.microsoft.com/office/powerpoint/2010/main" val="4106908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B2AB7-CFA1-406D-8429-FCD280DA53A3}"/>
              </a:ext>
            </a:extLst>
          </p:cNvPr>
          <p:cNvSpPr>
            <a:spLocks noGrp="1"/>
          </p:cNvSpPr>
          <p:nvPr>
            <p:ph type="title"/>
          </p:nvPr>
        </p:nvSpPr>
        <p:spPr/>
        <p:txBody>
          <a:bodyPr/>
          <a:lstStyle/>
          <a:p>
            <a:r>
              <a:rPr lang="en-US" altLang="en-US" dirty="0" err="1"/>
              <a:t>BorderPane</a:t>
            </a:r>
            <a:endParaRPr lang="en-IN" dirty="0"/>
          </a:p>
        </p:txBody>
      </p:sp>
      <p:pic>
        <p:nvPicPr>
          <p:cNvPr id="6" name="Content Placeholder 5" descr="The computer code shows the Border Pane. For long description in Notes pane, press F6.">
            <a:extLst>
              <a:ext uri="{FF2B5EF4-FFF2-40B4-BE49-F238E27FC236}">
                <a16:creationId xmlns:a16="http://schemas.microsoft.com/office/drawing/2014/main" id="{6738331C-F69B-476C-B1A5-5C6C2F11808F}"/>
              </a:ext>
            </a:extLst>
          </p:cNvPr>
          <p:cNvPicPr>
            <a:picLocks noGrp="1" noChangeAspect="1"/>
          </p:cNvPicPr>
          <p:nvPr>
            <p:ph sz="quarter" idx="13"/>
          </p:nvPr>
        </p:nvPicPr>
        <p:blipFill>
          <a:blip r:embed="rId3"/>
          <a:stretch>
            <a:fillRect/>
          </a:stretch>
        </p:blipFill>
        <p:spPr>
          <a:xfrm>
            <a:off x="463299" y="1935174"/>
            <a:ext cx="8217401" cy="3179331"/>
          </a:xfrm>
          <a:prstGeom prst="rect">
            <a:avLst/>
          </a:prstGeom>
        </p:spPr>
      </p:pic>
      <p:sp>
        <p:nvSpPr>
          <p:cNvPr id="23" name="Text Placeholder 22">
            <a:extLst>
              <a:ext uri="{FF2B5EF4-FFF2-40B4-BE49-F238E27FC236}">
                <a16:creationId xmlns:a16="http://schemas.microsoft.com/office/drawing/2014/main" id="{B68E3B5E-2CBF-4CA6-9437-ED9786AAFA08}"/>
              </a:ext>
            </a:extLst>
          </p:cNvPr>
          <p:cNvSpPr>
            <a:spLocks noGrp="1"/>
          </p:cNvSpPr>
          <p:nvPr>
            <p:ph type="body" sz="quarter" idx="20"/>
          </p:nvPr>
        </p:nvSpPr>
        <p:spPr>
          <a:xfrm>
            <a:off x="2787445" y="5605872"/>
            <a:ext cx="3583858" cy="541696"/>
          </a:xfrm>
        </p:spPr>
        <p:txBody>
          <a:bodyPr/>
          <a:lstStyle/>
          <a:p>
            <a:pPr algn="ctr">
              <a:spcBef>
                <a:spcPct val="0"/>
              </a:spcBef>
              <a:buClrTx/>
              <a:buSzTx/>
              <a:buFontTx/>
              <a:buNone/>
            </a:pPr>
            <a:r>
              <a:rPr lang="en-US" altLang="en-US" dirty="0" err="1">
                <a:hlinkClick r:id="rId4" tooltip="https://liveexample.pearsoncmg.com/html/ShowBorderPane.html"/>
              </a:rPr>
              <a:t>ShowBorderPane</a:t>
            </a:r>
            <a:endParaRPr lang="en-US" altLang="en-US" dirty="0">
              <a:hlinkClick r:id="rId4" tooltip="https://liveexample.pearsoncmg.com/html/ShowBorderPane.html"/>
            </a:endParaRPr>
          </a:p>
        </p:txBody>
      </p:sp>
    </p:spTree>
    <p:extLst>
      <p:ext uri="{BB962C8B-B14F-4D97-AF65-F5344CB8AC3E}">
        <p14:creationId xmlns:p14="http://schemas.microsoft.com/office/powerpoint/2010/main" val="2677401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Motivations</a:t>
            </a:r>
          </a:p>
        </p:txBody>
      </p:sp>
      <p:sp>
        <p:nvSpPr>
          <p:cNvPr id="3" name="Content Placeholder 2"/>
          <p:cNvSpPr>
            <a:spLocks noGrp="1"/>
          </p:cNvSpPr>
          <p:nvPr>
            <p:ph sz="quarter" idx="13"/>
          </p:nvPr>
        </p:nvSpPr>
        <p:spPr>
          <a:xfrm>
            <a:off x="457201" y="1554920"/>
            <a:ext cx="7933173" cy="3630029"/>
          </a:xfrm>
        </p:spPr>
        <p:txBody>
          <a:bodyPr/>
          <a:lstStyle/>
          <a:p>
            <a:pPr marL="0" indent="0">
              <a:buFont typeface="Monotype Sorts"/>
              <a:buNone/>
            </a:pPr>
            <a:r>
              <a:rPr lang="en-US" altLang="en-US" dirty="0" err="1"/>
              <a:t>JavaF</a:t>
            </a:r>
            <a:r>
              <a:rPr lang="en-US" altLang="en-US" sz="100" dirty="0"/>
              <a:t> </a:t>
            </a:r>
            <a:r>
              <a:rPr lang="en-US" altLang="en-US" dirty="0"/>
              <a:t>X is a new framework for developing Java G</a:t>
            </a:r>
            <a:r>
              <a:rPr lang="en-US" altLang="en-US" sz="100" dirty="0"/>
              <a:t> </a:t>
            </a:r>
            <a:r>
              <a:rPr lang="en-US" altLang="en-US" dirty="0"/>
              <a:t>U</a:t>
            </a:r>
            <a:r>
              <a:rPr lang="en-US" altLang="en-US" sz="100" dirty="0"/>
              <a:t> </a:t>
            </a:r>
            <a:r>
              <a:rPr lang="en-US" altLang="en-US" dirty="0"/>
              <a:t>I programs. The </a:t>
            </a:r>
            <a:r>
              <a:rPr lang="en-US" altLang="en-US" dirty="0" err="1"/>
              <a:t>JavaF</a:t>
            </a:r>
            <a:r>
              <a:rPr lang="en-US" altLang="en-US" sz="100" dirty="0"/>
              <a:t> </a:t>
            </a:r>
            <a:r>
              <a:rPr lang="en-US" altLang="en-US" dirty="0"/>
              <a:t>X A</a:t>
            </a:r>
            <a:r>
              <a:rPr lang="en-US" altLang="en-US" sz="100" dirty="0"/>
              <a:t> </a:t>
            </a:r>
            <a:r>
              <a:rPr lang="en-US" altLang="en-US" dirty="0"/>
              <a:t>P</a:t>
            </a:r>
            <a:r>
              <a:rPr lang="en-US" altLang="en-US" sz="100" dirty="0"/>
              <a:t> </a:t>
            </a:r>
            <a:r>
              <a:rPr lang="en-US" altLang="en-US" dirty="0"/>
              <a:t>I is an excellent example of how the object-oriented principle is applied. This chapter serves two purposes. First, it presents the basics of </a:t>
            </a:r>
            <a:r>
              <a:rPr lang="en-US" altLang="en-US" dirty="0" err="1"/>
              <a:t>JavaF</a:t>
            </a:r>
            <a:r>
              <a:rPr lang="en-US" altLang="en-US" sz="100" dirty="0"/>
              <a:t> </a:t>
            </a:r>
            <a:r>
              <a:rPr lang="en-US" altLang="en-US" dirty="0"/>
              <a:t>X programming. Second, it uses </a:t>
            </a:r>
            <a:r>
              <a:rPr lang="en-US" altLang="en-US" dirty="0" err="1"/>
              <a:t>JavaF</a:t>
            </a:r>
            <a:r>
              <a:rPr lang="en-US" altLang="en-US" sz="100" dirty="0"/>
              <a:t> </a:t>
            </a:r>
            <a:r>
              <a:rPr lang="en-US" altLang="en-US" dirty="0"/>
              <a:t>X to demonstrate OOP. Specifically, this chapter introduces the framework of </a:t>
            </a:r>
            <a:r>
              <a:rPr lang="en-US" altLang="en-US" dirty="0" err="1"/>
              <a:t>JavaF</a:t>
            </a:r>
            <a:r>
              <a:rPr lang="en-US" altLang="en-US" sz="100" dirty="0"/>
              <a:t> </a:t>
            </a:r>
            <a:r>
              <a:rPr lang="en-US" altLang="en-US" dirty="0"/>
              <a:t>X and discusses </a:t>
            </a:r>
            <a:r>
              <a:rPr lang="en-US" altLang="en-US" dirty="0" err="1"/>
              <a:t>JavaF</a:t>
            </a:r>
            <a:r>
              <a:rPr lang="en-US" altLang="en-US" sz="100" dirty="0"/>
              <a:t> </a:t>
            </a:r>
            <a:r>
              <a:rPr lang="en-US" altLang="en-US" dirty="0"/>
              <a:t>X G</a:t>
            </a:r>
            <a:r>
              <a:rPr lang="en-US" altLang="en-US" sz="100" dirty="0"/>
              <a:t> </a:t>
            </a:r>
            <a:r>
              <a:rPr lang="en-US" altLang="en-US" dirty="0"/>
              <a:t>U</a:t>
            </a:r>
            <a:r>
              <a:rPr lang="en-US" altLang="en-US" sz="100" dirty="0"/>
              <a:t> </a:t>
            </a:r>
            <a:r>
              <a:rPr lang="en-US" altLang="en-US" dirty="0"/>
              <a:t>I components and their relationships.</a:t>
            </a:r>
          </a:p>
        </p:txBody>
      </p:sp>
    </p:spTree>
    <p:extLst>
      <p:ext uri="{BB962C8B-B14F-4D97-AF65-F5344CB8AC3E}">
        <p14:creationId xmlns:p14="http://schemas.microsoft.com/office/powerpoint/2010/main" val="3452098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398A5-A9F9-4279-9B28-1E6F7AE23510}"/>
              </a:ext>
            </a:extLst>
          </p:cNvPr>
          <p:cNvSpPr>
            <a:spLocks noGrp="1"/>
          </p:cNvSpPr>
          <p:nvPr>
            <p:ph type="title"/>
          </p:nvPr>
        </p:nvSpPr>
        <p:spPr/>
        <p:txBody>
          <a:bodyPr/>
          <a:lstStyle/>
          <a:p>
            <a:r>
              <a:rPr lang="en-IN" dirty="0" err="1"/>
              <a:t>HBox</a:t>
            </a:r>
            <a:endParaRPr lang="en-IN" dirty="0"/>
          </a:p>
        </p:txBody>
      </p:sp>
      <p:pic>
        <p:nvPicPr>
          <p:cNvPr id="8" name="Content Placeholder 7" descr="The computer code shows the HBox. For long description in Notes pane, press F6.">
            <a:extLst>
              <a:ext uri="{FF2B5EF4-FFF2-40B4-BE49-F238E27FC236}">
                <a16:creationId xmlns:a16="http://schemas.microsoft.com/office/drawing/2014/main" id="{C0CF3B91-824A-443B-87C0-3A01B866B3C9}"/>
              </a:ext>
            </a:extLst>
          </p:cNvPr>
          <p:cNvPicPr>
            <a:picLocks noGrp="1" noChangeAspect="1"/>
          </p:cNvPicPr>
          <p:nvPr>
            <p:ph sz="quarter" idx="13"/>
          </p:nvPr>
        </p:nvPicPr>
        <p:blipFill>
          <a:blip r:embed="rId3"/>
          <a:stretch>
            <a:fillRect/>
          </a:stretch>
        </p:blipFill>
        <p:spPr>
          <a:xfrm>
            <a:off x="457200" y="2621729"/>
            <a:ext cx="8232775" cy="2528942"/>
          </a:xfrm>
          <a:prstGeom prst="rect">
            <a:avLst/>
          </a:prstGeom>
        </p:spPr>
      </p:pic>
    </p:spTree>
    <p:extLst>
      <p:ext uri="{BB962C8B-B14F-4D97-AF65-F5344CB8AC3E}">
        <p14:creationId xmlns:p14="http://schemas.microsoft.com/office/powerpoint/2010/main" val="23429223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B2AB7-CFA1-406D-8429-FCD280DA53A3}"/>
              </a:ext>
            </a:extLst>
          </p:cNvPr>
          <p:cNvSpPr>
            <a:spLocks noGrp="1"/>
          </p:cNvSpPr>
          <p:nvPr>
            <p:ph type="title"/>
          </p:nvPr>
        </p:nvSpPr>
        <p:spPr/>
        <p:txBody>
          <a:bodyPr/>
          <a:lstStyle/>
          <a:p>
            <a:r>
              <a:rPr lang="en-US" altLang="en-US" dirty="0" err="1"/>
              <a:t>VBox</a:t>
            </a:r>
            <a:endParaRPr lang="en-IN" dirty="0"/>
          </a:p>
        </p:txBody>
      </p:sp>
      <p:pic>
        <p:nvPicPr>
          <p:cNvPr id="5" name="Content Placeholder 4" descr="The computer code shows the VBox. For long description in Notes pane, press F6.">
            <a:extLst>
              <a:ext uri="{FF2B5EF4-FFF2-40B4-BE49-F238E27FC236}">
                <a16:creationId xmlns:a16="http://schemas.microsoft.com/office/drawing/2014/main" id="{C945D02C-C373-46F7-B722-CE051687CA70}"/>
              </a:ext>
            </a:extLst>
          </p:cNvPr>
          <p:cNvPicPr>
            <a:picLocks noGrp="1" noChangeAspect="1"/>
          </p:cNvPicPr>
          <p:nvPr>
            <p:ph sz="quarter" idx="13"/>
          </p:nvPr>
        </p:nvPicPr>
        <p:blipFill>
          <a:blip r:embed="rId3"/>
          <a:stretch>
            <a:fillRect/>
          </a:stretch>
        </p:blipFill>
        <p:spPr>
          <a:xfrm>
            <a:off x="478546" y="1883677"/>
            <a:ext cx="8201657" cy="2653821"/>
          </a:xfrm>
          <a:prstGeom prst="rect">
            <a:avLst/>
          </a:prstGeom>
        </p:spPr>
      </p:pic>
      <p:sp>
        <p:nvSpPr>
          <p:cNvPr id="23" name="Text Placeholder 22">
            <a:extLst>
              <a:ext uri="{FF2B5EF4-FFF2-40B4-BE49-F238E27FC236}">
                <a16:creationId xmlns:a16="http://schemas.microsoft.com/office/drawing/2014/main" id="{B68E3B5E-2CBF-4CA6-9437-ED9786AAFA08}"/>
              </a:ext>
            </a:extLst>
          </p:cNvPr>
          <p:cNvSpPr>
            <a:spLocks noGrp="1"/>
          </p:cNvSpPr>
          <p:nvPr>
            <p:ph type="body" sz="quarter" idx="20"/>
          </p:nvPr>
        </p:nvSpPr>
        <p:spPr>
          <a:xfrm>
            <a:off x="2787445" y="5605872"/>
            <a:ext cx="3583858" cy="541696"/>
          </a:xfrm>
        </p:spPr>
        <p:txBody>
          <a:bodyPr/>
          <a:lstStyle/>
          <a:p>
            <a:pPr algn="ctr">
              <a:spcBef>
                <a:spcPct val="0"/>
              </a:spcBef>
              <a:buClrTx/>
              <a:buSzTx/>
              <a:buFontTx/>
              <a:buNone/>
            </a:pPr>
            <a:r>
              <a:rPr lang="en-US" altLang="en-US" dirty="0" err="1">
                <a:hlinkClick r:id="rId4" tooltip="https://liveexample.pearsoncmg.com/html/ShowHBoxVBox.html"/>
              </a:rPr>
              <a:t>ShowHBoxVBox</a:t>
            </a:r>
            <a:endParaRPr lang="en-US" altLang="en-US" dirty="0">
              <a:hlinkClick r:id="rId4" tooltip="https://liveexample.pearsoncmg.com/html/ShowHBoxVBox.html"/>
            </a:endParaRPr>
          </a:p>
        </p:txBody>
      </p:sp>
    </p:spTree>
    <p:extLst>
      <p:ext uri="{BB962C8B-B14F-4D97-AF65-F5344CB8AC3E}">
        <p14:creationId xmlns:p14="http://schemas.microsoft.com/office/powerpoint/2010/main" val="4150538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0E170-63FA-482C-8C0E-C694B0D67880}"/>
              </a:ext>
            </a:extLst>
          </p:cNvPr>
          <p:cNvSpPr>
            <a:spLocks noGrp="1"/>
          </p:cNvSpPr>
          <p:nvPr>
            <p:ph type="title"/>
          </p:nvPr>
        </p:nvSpPr>
        <p:spPr/>
        <p:txBody>
          <a:bodyPr/>
          <a:lstStyle/>
          <a:p>
            <a:r>
              <a:rPr lang="en-IN" dirty="0"/>
              <a:t>Shapes</a:t>
            </a:r>
          </a:p>
        </p:txBody>
      </p:sp>
      <p:sp>
        <p:nvSpPr>
          <p:cNvPr id="3" name="Content Placeholder 2">
            <a:extLst>
              <a:ext uri="{FF2B5EF4-FFF2-40B4-BE49-F238E27FC236}">
                <a16:creationId xmlns:a16="http://schemas.microsoft.com/office/drawing/2014/main" id="{76E4036A-135D-4508-A517-87F36A213697}"/>
              </a:ext>
            </a:extLst>
          </p:cNvPr>
          <p:cNvSpPr>
            <a:spLocks noGrp="1"/>
          </p:cNvSpPr>
          <p:nvPr>
            <p:ph sz="quarter" idx="13"/>
          </p:nvPr>
        </p:nvSpPr>
        <p:spPr>
          <a:xfrm>
            <a:off x="457199" y="1556327"/>
            <a:ext cx="8568813" cy="950899"/>
          </a:xfrm>
        </p:spPr>
        <p:txBody>
          <a:bodyPr/>
          <a:lstStyle/>
          <a:p>
            <a:pPr marL="432" indent="0">
              <a:buNone/>
            </a:pPr>
            <a:r>
              <a:rPr lang="en-US" altLang="en-US" dirty="0" err="1"/>
              <a:t>JavaF</a:t>
            </a:r>
            <a:r>
              <a:rPr lang="en-US" altLang="en-US" sz="100" dirty="0"/>
              <a:t> </a:t>
            </a:r>
            <a:r>
              <a:rPr lang="en-US" altLang="en-US" dirty="0"/>
              <a:t>X provides many shape classes for drawing texts, lines, circles, rectangles, ellipses, arcs, polygons, and polylines.</a:t>
            </a:r>
          </a:p>
        </p:txBody>
      </p:sp>
      <p:pic>
        <p:nvPicPr>
          <p:cNvPr id="5" name="Content Placeholder 4" descr="An object shows the Shapes. It has 2 boxes but second box is divided into 8 boxes and they are interrelated with each other. For long description in Notes pane, press F6.">
            <a:extLst>
              <a:ext uri="{FF2B5EF4-FFF2-40B4-BE49-F238E27FC236}">
                <a16:creationId xmlns:a16="http://schemas.microsoft.com/office/drawing/2014/main" id="{ED79D9F1-D3ED-40FE-B868-16BB2969CD8B}"/>
              </a:ext>
            </a:extLst>
          </p:cNvPr>
          <p:cNvPicPr>
            <a:picLocks noGrp="1" noChangeAspect="1"/>
          </p:cNvPicPr>
          <p:nvPr>
            <p:ph sz="quarter" idx="14"/>
          </p:nvPr>
        </p:nvPicPr>
        <p:blipFill>
          <a:blip r:embed="rId3"/>
          <a:stretch>
            <a:fillRect/>
          </a:stretch>
        </p:blipFill>
        <p:spPr>
          <a:xfrm>
            <a:off x="2201362" y="2616921"/>
            <a:ext cx="5080484" cy="3729182"/>
          </a:xfrm>
          <a:prstGeom prst="rect">
            <a:avLst/>
          </a:prstGeom>
        </p:spPr>
      </p:pic>
    </p:spTree>
    <p:extLst>
      <p:ext uri="{BB962C8B-B14F-4D97-AF65-F5344CB8AC3E}">
        <p14:creationId xmlns:p14="http://schemas.microsoft.com/office/powerpoint/2010/main" val="4183204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0CA8-60BE-4085-B18A-66103498D1D6}"/>
              </a:ext>
            </a:extLst>
          </p:cNvPr>
          <p:cNvSpPr>
            <a:spLocks noGrp="1"/>
          </p:cNvSpPr>
          <p:nvPr>
            <p:ph type="title"/>
          </p:nvPr>
        </p:nvSpPr>
        <p:spPr/>
        <p:txBody>
          <a:bodyPr/>
          <a:lstStyle/>
          <a:p>
            <a:r>
              <a:rPr lang="en-IN" dirty="0"/>
              <a:t>Text</a:t>
            </a:r>
          </a:p>
        </p:txBody>
      </p:sp>
      <p:pic>
        <p:nvPicPr>
          <p:cNvPr id="6" name="Content Placeholder 5" descr="The computer code shows the Text. For long description in Notes pane, press F6.">
            <a:extLst>
              <a:ext uri="{FF2B5EF4-FFF2-40B4-BE49-F238E27FC236}">
                <a16:creationId xmlns:a16="http://schemas.microsoft.com/office/drawing/2014/main" id="{F0257166-B0DC-4679-A6B5-3696BE2550B3}"/>
              </a:ext>
            </a:extLst>
          </p:cNvPr>
          <p:cNvPicPr>
            <a:picLocks noGrp="1" noChangeAspect="1"/>
          </p:cNvPicPr>
          <p:nvPr>
            <p:ph sz="quarter" idx="13"/>
          </p:nvPr>
        </p:nvPicPr>
        <p:blipFill>
          <a:blip r:embed="rId3"/>
          <a:stretch>
            <a:fillRect/>
          </a:stretch>
        </p:blipFill>
        <p:spPr>
          <a:xfrm>
            <a:off x="457200" y="2048908"/>
            <a:ext cx="8232775" cy="3674584"/>
          </a:xfrm>
          <a:prstGeom prst="rect">
            <a:avLst/>
          </a:prstGeom>
        </p:spPr>
      </p:pic>
    </p:spTree>
    <p:extLst>
      <p:ext uri="{BB962C8B-B14F-4D97-AF65-F5344CB8AC3E}">
        <p14:creationId xmlns:p14="http://schemas.microsoft.com/office/powerpoint/2010/main" val="17714393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B2AB7-CFA1-406D-8429-FCD280DA53A3}"/>
              </a:ext>
            </a:extLst>
          </p:cNvPr>
          <p:cNvSpPr>
            <a:spLocks noGrp="1"/>
          </p:cNvSpPr>
          <p:nvPr>
            <p:ph type="title"/>
          </p:nvPr>
        </p:nvSpPr>
        <p:spPr/>
        <p:txBody>
          <a:bodyPr/>
          <a:lstStyle/>
          <a:p>
            <a:r>
              <a:rPr lang="en-US" altLang="en-US" dirty="0"/>
              <a:t>Text Example</a:t>
            </a:r>
            <a:endParaRPr lang="en-IN" dirty="0"/>
          </a:p>
        </p:txBody>
      </p:sp>
      <p:pic>
        <p:nvPicPr>
          <p:cNvPr id="6" name="Content Placeholder 5" descr="An object shows the Text Example. For long description in Notes pane, press F6.">
            <a:extLst>
              <a:ext uri="{FF2B5EF4-FFF2-40B4-BE49-F238E27FC236}">
                <a16:creationId xmlns:a16="http://schemas.microsoft.com/office/drawing/2014/main" id="{799E12D8-5125-4380-94C8-69CBC3E13684}"/>
              </a:ext>
            </a:extLst>
          </p:cNvPr>
          <p:cNvPicPr>
            <a:picLocks noGrp="1" noChangeAspect="1"/>
          </p:cNvPicPr>
          <p:nvPr>
            <p:ph sz="quarter" idx="13"/>
          </p:nvPr>
        </p:nvPicPr>
        <p:blipFill>
          <a:blip r:embed="rId3"/>
          <a:stretch>
            <a:fillRect/>
          </a:stretch>
        </p:blipFill>
        <p:spPr>
          <a:xfrm>
            <a:off x="463666" y="2004305"/>
            <a:ext cx="8231414" cy="2412565"/>
          </a:xfrm>
          <a:prstGeom prst="rect">
            <a:avLst/>
          </a:prstGeom>
        </p:spPr>
      </p:pic>
      <p:sp>
        <p:nvSpPr>
          <p:cNvPr id="23" name="Text Placeholder 22">
            <a:extLst>
              <a:ext uri="{FF2B5EF4-FFF2-40B4-BE49-F238E27FC236}">
                <a16:creationId xmlns:a16="http://schemas.microsoft.com/office/drawing/2014/main" id="{B68E3B5E-2CBF-4CA6-9437-ED9786AAFA08}"/>
              </a:ext>
            </a:extLst>
          </p:cNvPr>
          <p:cNvSpPr>
            <a:spLocks noGrp="1"/>
          </p:cNvSpPr>
          <p:nvPr>
            <p:ph type="body" sz="quarter" idx="20"/>
          </p:nvPr>
        </p:nvSpPr>
        <p:spPr>
          <a:xfrm>
            <a:off x="2787445" y="5605872"/>
            <a:ext cx="3583858" cy="541696"/>
          </a:xfrm>
        </p:spPr>
        <p:txBody>
          <a:bodyPr/>
          <a:lstStyle/>
          <a:p>
            <a:pPr algn="ctr">
              <a:spcBef>
                <a:spcPct val="0"/>
              </a:spcBef>
              <a:buClrTx/>
              <a:buSzTx/>
              <a:buFontTx/>
              <a:buNone/>
            </a:pPr>
            <a:r>
              <a:rPr lang="en-US" altLang="en-US" dirty="0" err="1">
                <a:hlinkClick r:id="rId4" tooltip="https://liveexample.pearsoncmg.com/html/ShowText.html"/>
              </a:rPr>
              <a:t>ShowText</a:t>
            </a:r>
            <a:endParaRPr lang="en-US" altLang="en-US" dirty="0">
              <a:hlinkClick r:id="rId4" tooltip="https://liveexample.pearsoncmg.com/html/ShowText.html"/>
            </a:endParaRPr>
          </a:p>
        </p:txBody>
      </p:sp>
    </p:spTree>
    <p:extLst>
      <p:ext uri="{BB962C8B-B14F-4D97-AF65-F5344CB8AC3E}">
        <p14:creationId xmlns:p14="http://schemas.microsoft.com/office/powerpoint/2010/main" val="20048121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572BD-C580-4231-88A4-CBAF6B6C84D7}"/>
              </a:ext>
            </a:extLst>
          </p:cNvPr>
          <p:cNvSpPr>
            <a:spLocks noGrp="1"/>
          </p:cNvSpPr>
          <p:nvPr>
            <p:ph type="title"/>
          </p:nvPr>
        </p:nvSpPr>
        <p:spPr/>
        <p:txBody>
          <a:bodyPr/>
          <a:lstStyle/>
          <a:p>
            <a:r>
              <a:rPr lang="en-IN" dirty="0"/>
              <a:t>Line</a:t>
            </a:r>
          </a:p>
        </p:txBody>
      </p:sp>
      <p:pic>
        <p:nvPicPr>
          <p:cNvPr id="8" name="Content Placeholder 16" descr="The computer code shows the Line. For long description in Notes pane, press F6.">
            <a:extLst>
              <a:ext uri="{FF2B5EF4-FFF2-40B4-BE49-F238E27FC236}">
                <a16:creationId xmlns:a16="http://schemas.microsoft.com/office/drawing/2014/main" id="{2B5412BA-70B1-46BE-A4FB-BED6A416194F}"/>
              </a:ext>
            </a:extLst>
          </p:cNvPr>
          <p:cNvPicPr>
            <a:picLocks noGrp="1" noChangeAspect="1"/>
          </p:cNvPicPr>
          <p:nvPr>
            <p:ph sz="quarter" idx="13"/>
          </p:nvPr>
        </p:nvPicPr>
        <p:blipFill>
          <a:blip r:embed="rId3"/>
          <a:stretch>
            <a:fillRect/>
          </a:stretch>
        </p:blipFill>
        <p:spPr>
          <a:xfrm>
            <a:off x="1297401" y="1547983"/>
            <a:ext cx="6549198" cy="2452093"/>
          </a:xfrm>
          <a:prstGeom prst="rect">
            <a:avLst/>
          </a:prstGeom>
        </p:spPr>
      </p:pic>
      <p:pic>
        <p:nvPicPr>
          <p:cNvPr id="7" name="Content Placeholder 6" descr="An object shows the Line. It has one box. In box, the upward side 2 corners shows the (0,0), (get Width (),0), then in the mid shows the (startX, startY), (endX, endY) and the downward side 2 corners shows the (0, get Height()), (get Width(), get Height ()).">
            <a:extLst>
              <a:ext uri="{FF2B5EF4-FFF2-40B4-BE49-F238E27FC236}">
                <a16:creationId xmlns:a16="http://schemas.microsoft.com/office/drawing/2014/main" id="{353CA44C-468A-490B-9E37-DF5E2DED76CB}"/>
              </a:ext>
            </a:extLst>
          </p:cNvPr>
          <p:cNvPicPr>
            <a:picLocks noGrp="1" noChangeAspect="1"/>
          </p:cNvPicPr>
          <p:nvPr>
            <p:ph sz="quarter" idx="14"/>
          </p:nvPr>
        </p:nvPicPr>
        <p:blipFill>
          <a:blip r:embed="rId4"/>
          <a:stretch>
            <a:fillRect/>
          </a:stretch>
        </p:blipFill>
        <p:spPr>
          <a:xfrm>
            <a:off x="642911" y="4163612"/>
            <a:ext cx="5005250" cy="1908213"/>
          </a:xfrm>
          <a:prstGeom prst="rect">
            <a:avLst/>
          </a:prstGeom>
        </p:spPr>
      </p:pic>
      <p:sp>
        <p:nvSpPr>
          <p:cNvPr id="10" name="Text Placeholder 9">
            <a:extLst>
              <a:ext uri="{FF2B5EF4-FFF2-40B4-BE49-F238E27FC236}">
                <a16:creationId xmlns:a16="http://schemas.microsoft.com/office/drawing/2014/main" id="{5881742F-EA7E-46AB-A80B-559C1510F3A0}"/>
              </a:ext>
            </a:extLst>
          </p:cNvPr>
          <p:cNvSpPr>
            <a:spLocks noGrp="1"/>
          </p:cNvSpPr>
          <p:nvPr>
            <p:ph type="body" sz="quarter" idx="20"/>
          </p:nvPr>
        </p:nvSpPr>
        <p:spPr>
          <a:xfrm>
            <a:off x="6345936" y="5594029"/>
            <a:ext cx="1691159" cy="619385"/>
          </a:xfrm>
        </p:spPr>
        <p:txBody>
          <a:bodyPr/>
          <a:lstStyle/>
          <a:p>
            <a:pPr marL="432" indent="0">
              <a:buNone/>
            </a:pPr>
            <a:r>
              <a:rPr lang="en-US" altLang="en-US" dirty="0" err="1">
                <a:hlinkClick r:id="rId5" tooltip="https://liveexample.pearsoncmg.com/html/ShowLine.html"/>
              </a:rPr>
              <a:t>ShowLine</a:t>
            </a:r>
            <a:endParaRPr lang="en-US" altLang="en-US" dirty="0">
              <a:hlinkClick r:id="rId5" tooltip="https://liveexample.pearsoncmg.com/html/ShowLine.html"/>
            </a:endParaRPr>
          </a:p>
        </p:txBody>
      </p:sp>
    </p:spTree>
    <p:extLst>
      <p:ext uri="{BB962C8B-B14F-4D97-AF65-F5344CB8AC3E}">
        <p14:creationId xmlns:p14="http://schemas.microsoft.com/office/powerpoint/2010/main" val="5308841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0AD24-EB49-4D19-9D7B-BEAB9B061028}"/>
              </a:ext>
            </a:extLst>
          </p:cNvPr>
          <p:cNvSpPr>
            <a:spLocks noGrp="1"/>
          </p:cNvSpPr>
          <p:nvPr>
            <p:ph type="title"/>
          </p:nvPr>
        </p:nvSpPr>
        <p:spPr/>
        <p:txBody>
          <a:bodyPr/>
          <a:lstStyle/>
          <a:p>
            <a:r>
              <a:rPr lang="en-IN" dirty="0"/>
              <a:t>Rectangle</a:t>
            </a:r>
          </a:p>
        </p:txBody>
      </p:sp>
      <p:pic>
        <p:nvPicPr>
          <p:cNvPr id="6" name="Content Placeholder 5" descr="The computer code shows the Rectangle.  For long description in Notes pane, press F6.">
            <a:extLst>
              <a:ext uri="{FF2B5EF4-FFF2-40B4-BE49-F238E27FC236}">
                <a16:creationId xmlns:a16="http://schemas.microsoft.com/office/drawing/2014/main" id="{FF62BF79-DC73-4DDE-8351-B1F01938AD71}"/>
              </a:ext>
            </a:extLst>
          </p:cNvPr>
          <p:cNvPicPr>
            <a:picLocks noGrp="1" noChangeAspect="1"/>
          </p:cNvPicPr>
          <p:nvPr>
            <p:ph sz="quarter" idx="13"/>
          </p:nvPr>
        </p:nvPicPr>
        <p:blipFill>
          <a:blip r:embed="rId3"/>
          <a:stretch>
            <a:fillRect/>
          </a:stretch>
        </p:blipFill>
        <p:spPr>
          <a:xfrm>
            <a:off x="457200" y="2097659"/>
            <a:ext cx="8232775" cy="3577082"/>
          </a:xfrm>
          <a:prstGeom prst="rect">
            <a:avLst/>
          </a:prstGeom>
        </p:spPr>
      </p:pic>
    </p:spTree>
    <p:extLst>
      <p:ext uri="{BB962C8B-B14F-4D97-AF65-F5344CB8AC3E}">
        <p14:creationId xmlns:p14="http://schemas.microsoft.com/office/powerpoint/2010/main" val="1431004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B2AB7-CFA1-406D-8429-FCD280DA53A3}"/>
              </a:ext>
            </a:extLst>
          </p:cNvPr>
          <p:cNvSpPr>
            <a:spLocks noGrp="1"/>
          </p:cNvSpPr>
          <p:nvPr>
            <p:ph type="title"/>
          </p:nvPr>
        </p:nvSpPr>
        <p:spPr/>
        <p:txBody>
          <a:bodyPr/>
          <a:lstStyle/>
          <a:p>
            <a:r>
              <a:rPr lang="en-US" altLang="en-US" dirty="0"/>
              <a:t>Rectangle Example</a:t>
            </a:r>
            <a:endParaRPr lang="en-IN" dirty="0"/>
          </a:p>
        </p:txBody>
      </p:sp>
      <p:pic>
        <p:nvPicPr>
          <p:cNvPr id="5" name="Content Placeholder 4" descr="An object shows the Rectangle Example. For long description in Notes pane, press F6.">
            <a:extLst>
              <a:ext uri="{FF2B5EF4-FFF2-40B4-BE49-F238E27FC236}">
                <a16:creationId xmlns:a16="http://schemas.microsoft.com/office/drawing/2014/main" id="{AA6D4BD3-ED4E-4443-8613-F4567A398377}"/>
              </a:ext>
            </a:extLst>
          </p:cNvPr>
          <p:cNvPicPr>
            <a:picLocks noGrp="1" noChangeAspect="1"/>
          </p:cNvPicPr>
          <p:nvPr>
            <p:ph sz="quarter" idx="13"/>
          </p:nvPr>
        </p:nvPicPr>
        <p:blipFill>
          <a:blip r:embed="rId3"/>
          <a:stretch>
            <a:fillRect/>
          </a:stretch>
        </p:blipFill>
        <p:spPr>
          <a:xfrm>
            <a:off x="2380410" y="1731809"/>
            <a:ext cx="4584304" cy="3497263"/>
          </a:xfrm>
          <a:prstGeom prst="rect">
            <a:avLst/>
          </a:prstGeom>
        </p:spPr>
      </p:pic>
      <p:sp>
        <p:nvSpPr>
          <p:cNvPr id="23" name="Text Placeholder 22">
            <a:extLst>
              <a:ext uri="{FF2B5EF4-FFF2-40B4-BE49-F238E27FC236}">
                <a16:creationId xmlns:a16="http://schemas.microsoft.com/office/drawing/2014/main" id="{B68E3B5E-2CBF-4CA6-9437-ED9786AAFA08}"/>
              </a:ext>
            </a:extLst>
          </p:cNvPr>
          <p:cNvSpPr>
            <a:spLocks noGrp="1"/>
          </p:cNvSpPr>
          <p:nvPr>
            <p:ph type="body" sz="quarter" idx="20"/>
          </p:nvPr>
        </p:nvSpPr>
        <p:spPr>
          <a:xfrm>
            <a:off x="2787445" y="5605872"/>
            <a:ext cx="3583858" cy="541696"/>
          </a:xfrm>
        </p:spPr>
        <p:txBody>
          <a:bodyPr/>
          <a:lstStyle/>
          <a:p>
            <a:pPr algn="ctr">
              <a:spcBef>
                <a:spcPct val="0"/>
              </a:spcBef>
              <a:buClrTx/>
              <a:buSzTx/>
              <a:buFontTx/>
              <a:buNone/>
            </a:pPr>
            <a:r>
              <a:rPr lang="en-US" altLang="en-US" dirty="0" err="1">
                <a:hlinkClick r:id="rId4" tooltip="https://liveexample.pearsoncmg.com/html/ShowRectangle.html"/>
              </a:rPr>
              <a:t>ShowRectangle</a:t>
            </a:r>
            <a:endParaRPr lang="en-US" altLang="en-US" dirty="0">
              <a:hlinkClick r:id="rId4" tooltip="https://liveexample.pearsoncmg.com/html/ShowRectangle.html"/>
            </a:endParaRPr>
          </a:p>
        </p:txBody>
      </p:sp>
    </p:spTree>
    <p:extLst>
      <p:ext uri="{BB962C8B-B14F-4D97-AF65-F5344CB8AC3E}">
        <p14:creationId xmlns:p14="http://schemas.microsoft.com/office/powerpoint/2010/main" val="21356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67411-E784-45AF-B401-0A4877228211}"/>
              </a:ext>
            </a:extLst>
          </p:cNvPr>
          <p:cNvSpPr>
            <a:spLocks noGrp="1"/>
          </p:cNvSpPr>
          <p:nvPr>
            <p:ph type="title"/>
          </p:nvPr>
        </p:nvSpPr>
        <p:spPr/>
        <p:txBody>
          <a:bodyPr/>
          <a:lstStyle/>
          <a:p>
            <a:r>
              <a:rPr lang="en-US" altLang="en-US" dirty="0"/>
              <a:t>Circle</a:t>
            </a:r>
            <a:endParaRPr lang="en-IN" dirty="0"/>
          </a:p>
        </p:txBody>
      </p:sp>
      <p:pic>
        <p:nvPicPr>
          <p:cNvPr id="6" name="Content Placeholder 5" descr="The computer code shows the Circle. For long description in Notes pane, press F6.">
            <a:extLst>
              <a:ext uri="{FF2B5EF4-FFF2-40B4-BE49-F238E27FC236}">
                <a16:creationId xmlns:a16="http://schemas.microsoft.com/office/drawing/2014/main" id="{E05B6EEA-2FB9-41E7-99BC-7C0BAAAE1562}"/>
              </a:ext>
            </a:extLst>
          </p:cNvPr>
          <p:cNvPicPr>
            <a:picLocks noGrp="1" noChangeAspect="1"/>
          </p:cNvPicPr>
          <p:nvPr>
            <p:ph sz="quarter" idx="13"/>
          </p:nvPr>
        </p:nvPicPr>
        <p:blipFill>
          <a:blip r:embed="rId3"/>
          <a:stretch>
            <a:fillRect/>
          </a:stretch>
        </p:blipFill>
        <p:spPr>
          <a:xfrm>
            <a:off x="457200" y="2371882"/>
            <a:ext cx="8232775" cy="3028637"/>
          </a:xfrm>
          <a:prstGeom prst="rect">
            <a:avLst/>
          </a:prstGeom>
        </p:spPr>
      </p:pic>
    </p:spTree>
    <p:extLst>
      <p:ext uri="{BB962C8B-B14F-4D97-AF65-F5344CB8AC3E}">
        <p14:creationId xmlns:p14="http://schemas.microsoft.com/office/powerpoint/2010/main" val="27577634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572BD-C580-4231-88A4-CBAF6B6C84D7}"/>
              </a:ext>
            </a:extLst>
          </p:cNvPr>
          <p:cNvSpPr>
            <a:spLocks noGrp="1"/>
          </p:cNvSpPr>
          <p:nvPr>
            <p:ph type="title"/>
          </p:nvPr>
        </p:nvSpPr>
        <p:spPr/>
        <p:txBody>
          <a:bodyPr/>
          <a:lstStyle/>
          <a:p>
            <a:r>
              <a:rPr lang="en-IN" dirty="0"/>
              <a:t>Ellipse</a:t>
            </a:r>
          </a:p>
        </p:txBody>
      </p:sp>
      <p:pic>
        <p:nvPicPr>
          <p:cNvPr id="16" name="Content Placeholder 15" descr="The computer code shows the Ellipse. For long description in Notes pane, press F6.">
            <a:extLst>
              <a:ext uri="{FF2B5EF4-FFF2-40B4-BE49-F238E27FC236}">
                <a16:creationId xmlns:a16="http://schemas.microsoft.com/office/drawing/2014/main" id="{488F74F4-68AB-44D1-B853-78AC0ECB0171}"/>
              </a:ext>
            </a:extLst>
          </p:cNvPr>
          <p:cNvPicPr>
            <a:picLocks noGrp="1" noChangeAspect="1"/>
          </p:cNvPicPr>
          <p:nvPr>
            <p:ph sz="quarter" idx="13"/>
          </p:nvPr>
        </p:nvPicPr>
        <p:blipFill>
          <a:blip r:embed="rId3"/>
          <a:stretch>
            <a:fillRect/>
          </a:stretch>
        </p:blipFill>
        <p:spPr>
          <a:xfrm>
            <a:off x="1159027" y="1545321"/>
            <a:ext cx="6825944" cy="2803747"/>
          </a:xfrm>
          <a:prstGeom prst="rect">
            <a:avLst/>
          </a:prstGeom>
        </p:spPr>
      </p:pic>
      <p:pic>
        <p:nvPicPr>
          <p:cNvPr id="17" name="Content Placeholder 16" descr="An object shows the shape of Ellipse. It's make a lines at the centre. The vertical line shows the radius Y. The horizontal line shows the radius X. The mid point shows the (center X, center Y). ">
            <a:extLst>
              <a:ext uri="{FF2B5EF4-FFF2-40B4-BE49-F238E27FC236}">
                <a16:creationId xmlns:a16="http://schemas.microsoft.com/office/drawing/2014/main" id="{DEEAF97B-BE29-4BBF-97F2-E61F389DE501}"/>
              </a:ext>
            </a:extLst>
          </p:cNvPr>
          <p:cNvPicPr>
            <a:picLocks noGrp="1" noChangeAspect="1"/>
          </p:cNvPicPr>
          <p:nvPr>
            <p:ph sz="quarter" idx="14"/>
          </p:nvPr>
        </p:nvPicPr>
        <p:blipFill>
          <a:blip r:embed="rId4"/>
          <a:stretch>
            <a:fillRect/>
          </a:stretch>
        </p:blipFill>
        <p:spPr>
          <a:xfrm>
            <a:off x="472375" y="4634228"/>
            <a:ext cx="4421758" cy="1604519"/>
          </a:xfrm>
          <a:prstGeom prst="rect">
            <a:avLst/>
          </a:prstGeom>
        </p:spPr>
      </p:pic>
      <p:sp>
        <p:nvSpPr>
          <p:cNvPr id="10" name="Text Placeholder 9">
            <a:extLst>
              <a:ext uri="{FF2B5EF4-FFF2-40B4-BE49-F238E27FC236}">
                <a16:creationId xmlns:a16="http://schemas.microsoft.com/office/drawing/2014/main" id="{5881742F-EA7E-46AB-A80B-559C1510F3A0}"/>
              </a:ext>
            </a:extLst>
          </p:cNvPr>
          <p:cNvSpPr>
            <a:spLocks noGrp="1"/>
          </p:cNvSpPr>
          <p:nvPr>
            <p:ph type="body" sz="quarter" idx="20"/>
          </p:nvPr>
        </p:nvSpPr>
        <p:spPr>
          <a:xfrm>
            <a:off x="6345936" y="5594029"/>
            <a:ext cx="2340864" cy="619385"/>
          </a:xfrm>
        </p:spPr>
        <p:txBody>
          <a:bodyPr/>
          <a:lstStyle/>
          <a:p>
            <a:pPr marL="432" indent="0">
              <a:buNone/>
            </a:pPr>
            <a:r>
              <a:rPr lang="en-US" altLang="en-US" dirty="0">
                <a:hlinkClick r:id="rId5" tooltip="https://liveexample.pearsoncmg.com/html/ShowEllipse.html"/>
              </a:rPr>
              <a:t>ShowEllipse</a:t>
            </a:r>
          </a:p>
        </p:txBody>
      </p:sp>
    </p:spTree>
    <p:extLst>
      <p:ext uri="{BB962C8B-B14F-4D97-AF65-F5344CB8AC3E}">
        <p14:creationId xmlns:p14="http://schemas.microsoft.com/office/powerpoint/2010/main" val="3456460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9525B-CB61-4B07-97DD-33DC461CA51C}"/>
              </a:ext>
            </a:extLst>
          </p:cNvPr>
          <p:cNvSpPr>
            <a:spLocks noGrp="1"/>
          </p:cNvSpPr>
          <p:nvPr>
            <p:ph type="title"/>
          </p:nvPr>
        </p:nvSpPr>
        <p:spPr/>
        <p:txBody>
          <a:bodyPr/>
          <a:lstStyle/>
          <a:p>
            <a:r>
              <a:rPr lang="en-IN" dirty="0"/>
              <a:t>Objectives</a:t>
            </a:r>
            <a:endParaRPr lang="en-IN" sz="2000" b="0" dirty="0"/>
          </a:p>
        </p:txBody>
      </p:sp>
      <p:sp>
        <p:nvSpPr>
          <p:cNvPr id="3" name="Content Placeholder 2">
            <a:extLst>
              <a:ext uri="{FF2B5EF4-FFF2-40B4-BE49-F238E27FC236}">
                <a16:creationId xmlns:a16="http://schemas.microsoft.com/office/drawing/2014/main" id="{A66AB59E-573F-47BD-864E-8084F6AB518E}"/>
              </a:ext>
            </a:extLst>
          </p:cNvPr>
          <p:cNvSpPr>
            <a:spLocks noGrp="1"/>
          </p:cNvSpPr>
          <p:nvPr>
            <p:ph sz="quarter" idx="13"/>
          </p:nvPr>
        </p:nvSpPr>
        <p:spPr>
          <a:xfrm>
            <a:off x="457200" y="1554921"/>
            <a:ext cx="8229600" cy="4809304"/>
          </a:xfrm>
        </p:spPr>
        <p:txBody>
          <a:bodyPr/>
          <a:lstStyle/>
          <a:p>
            <a:pPr marL="432" indent="0">
              <a:spcBef>
                <a:spcPts val="600"/>
              </a:spcBef>
              <a:buNone/>
            </a:pPr>
            <a:r>
              <a:rPr lang="en-US" altLang="en-US" sz="1600" b="1" dirty="0">
                <a:solidFill>
                  <a:srgbClr val="007FA3"/>
                </a:solidFill>
              </a:rPr>
              <a:t>14.1</a:t>
            </a:r>
            <a:r>
              <a:rPr lang="en-US" altLang="en-US" sz="1600" dirty="0"/>
              <a:t> To distinguish between JavaFX, Swing, and AWT (§14.2).</a:t>
            </a:r>
          </a:p>
          <a:p>
            <a:pPr marL="432" indent="0">
              <a:spcBef>
                <a:spcPts val="600"/>
              </a:spcBef>
              <a:buNone/>
            </a:pPr>
            <a:r>
              <a:rPr lang="en-US" altLang="en-US" sz="1600" b="1" dirty="0">
                <a:solidFill>
                  <a:srgbClr val="007FA3"/>
                </a:solidFill>
              </a:rPr>
              <a:t>14.2 </a:t>
            </a:r>
            <a:r>
              <a:rPr lang="en-US" altLang="en-US" sz="1600" dirty="0"/>
              <a:t>To write a simple JavaFX program and understand the relationship among stages, scenes, and nodes (§14.3).</a:t>
            </a:r>
          </a:p>
          <a:p>
            <a:pPr marL="432" indent="0">
              <a:spcBef>
                <a:spcPts val="600"/>
              </a:spcBef>
              <a:buNone/>
            </a:pPr>
            <a:r>
              <a:rPr lang="en-US" altLang="en-US" sz="1600" b="1" dirty="0">
                <a:solidFill>
                  <a:srgbClr val="007FA3"/>
                </a:solidFill>
              </a:rPr>
              <a:t>14.3 </a:t>
            </a:r>
            <a:r>
              <a:rPr lang="en-US" altLang="en-US" sz="1600" dirty="0"/>
              <a:t>To create user interfaces using panes, UI controls, and shapes (§14.4).</a:t>
            </a:r>
          </a:p>
          <a:p>
            <a:pPr marL="432" indent="0">
              <a:spcBef>
                <a:spcPts val="600"/>
              </a:spcBef>
              <a:buNone/>
            </a:pPr>
            <a:r>
              <a:rPr lang="en-US" altLang="en-US" sz="1600" b="1" dirty="0">
                <a:solidFill>
                  <a:srgbClr val="007FA3"/>
                </a:solidFill>
              </a:rPr>
              <a:t>14.4 </a:t>
            </a:r>
            <a:r>
              <a:rPr lang="en-US" altLang="en-US" sz="1600" dirty="0"/>
              <a:t>To use binding properties to synchronize property values (§14.5).</a:t>
            </a:r>
          </a:p>
          <a:p>
            <a:pPr marL="432" indent="0">
              <a:spcBef>
                <a:spcPts val="600"/>
              </a:spcBef>
              <a:buNone/>
            </a:pPr>
            <a:r>
              <a:rPr lang="en-US" altLang="en-US" sz="1600" b="1" dirty="0">
                <a:solidFill>
                  <a:srgbClr val="007FA3"/>
                </a:solidFill>
              </a:rPr>
              <a:t>14.5 </a:t>
            </a:r>
            <a:r>
              <a:rPr lang="en-US" altLang="en-US" sz="1600" dirty="0"/>
              <a:t>To use the common properties </a:t>
            </a:r>
            <a:r>
              <a:rPr lang="en-US" altLang="en-US" sz="1600" b="1" dirty="0"/>
              <a:t>style</a:t>
            </a:r>
            <a:r>
              <a:rPr lang="en-US" altLang="en-US" sz="1600" dirty="0"/>
              <a:t> and </a:t>
            </a:r>
            <a:r>
              <a:rPr lang="en-US" altLang="en-US" sz="1600" b="1" dirty="0"/>
              <a:t>rotate</a:t>
            </a:r>
            <a:r>
              <a:rPr lang="en-US" altLang="en-US" sz="1600" dirty="0"/>
              <a:t> for nodes (§14.6).</a:t>
            </a:r>
          </a:p>
          <a:p>
            <a:pPr marL="432" indent="0">
              <a:spcBef>
                <a:spcPts val="600"/>
              </a:spcBef>
              <a:buNone/>
            </a:pPr>
            <a:r>
              <a:rPr lang="en-US" altLang="en-US" sz="1600" b="1" dirty="0">
                <a:solidFill>
                  <a:srgbClr val="007FA3"/>
                </a:solidFill>
              </a:rPr>
              <a:t>14.6 </a:t>
            </a:r>
            <a:r>
              <a:rPr lang="en-US" altLang="en-US" sz="1600" dirty="0"/>
              <a:t>To create colors using the </a:t>
            </a:r>
            <a:r>
              <a:rPr lang="en-US" altLang="en-US" sz="1600" b="1" dirty="0"/>
              <a:t>Color</a:t>
            </a:r>
            <a:r>
              <a:rPr lang="en-US" altLang="en-US" sz="1600" dirty="0"/>
              <a:t> class (§14.7).</a:t>
            </a:r>
          </a:p>
          <a:p>
            <a:pPr marL="432" indent="0">
              <a:spcBef>
                <a:spcPts val="600"/>
              </a:spcBef>
              <a:buNone/>
            </a:pPr>
            <a:r>
              <a:rPr lang="en-US" altLang="en-US" sz="1600" b="1" dirty="0">
                <a:solidFill>
                  <a:srgbClr val="007FA3"/>
                </a:solidFill>
              </a:rPr>
              <a:t>14.7 </a:t>
            </a:r>
            <a:r>
              <a:rPr lang="en-US" altLang="en-US" sz="1600" dirty="0"/>
              <a:t>To create fonts using the </a:t>
            </a:r>
            <a:r>
              <a:rPr lang="en-US" altLang="en-US" sz="1600" b="1" dirty="0"/>
              <a:t>Font</a:t>
            </a:r>
            <a:r>
              <a:rPr lang="en-US" altLang="en-US" sz="1600" dirty="0"/>
              <a:t> class (§14.8).</a:t>
            </a:r>
          </a:p>
          <a:p>
            <a:pPr marL="432" indent="0">
              <a:spcBef>
                <a:spcPts val="600"/>
              </a:spcBef>
              <a:buNone/>
            </a:pPr>
            <a:r>
              <a:rPr lang="en-US" altLang="en-US" sz="1600" b="1" dirty="0">
                <a:solidFill>
                  <a:srgbClr val="007FA3"/>
                </a:solidFill>
              </a:rPr>
              <a:t>14.8 </a:t>
            </a:r>
            <a:r>
              <a:rPr lang="en-US" altLang="en-US" sz="1600" dirty="0"/>
              <a:t>To create images using the </a:t>
            </a:r>
            <a:r>
              <a:rPr lang="en-US" altLang="en-US" sz="1600" b="1" dirty="0"/>
              <a:t>Image</a:t>
            </a:r>
            <a:r>
              <a:rPr lang="en-US" altLang="en-US" sz="1600" dirty="0"/>
              <a:t> class and to create image views using the </a:t>
            </a:r>
            <a:r>
              <a:rPr lang="en-US" altLang="en-US" sz="1600" b="1" dirty="0" err="1"/>
              <a:t>ImageView</a:t>
            </a:r>
            <a:r>
              <a:rPr lang="en-US" altLang="en-US" sz="1600" dirty="0"/>
              <a:t> class (§14.9).</a:t>
            </a:r>
          </a:p>
          <a:p>
            <a:pPr marL="432" indent="0">
              <a:spcBef>
                <a:spcPts val="600"/>
              </a:spcBef>
              <a:buNone/>
            </a:pPr>
            <a:r>
              <a:rPr lang="en-US" altLang="en-US" sz="1600" b="1" dirty="0">
                <a:solidFill>
                  <a:srgbClr val="007FA3"/>
                </a:solidFill>
              </a:rPr>
              <a:t>14.9 </a:t>
            </a:r>
            <a:r>
              <a:rPr lang="en-US" altLang="en-US" sz="1600" dirty="0"/>
              <a:t>To layout nodes using </a:t>
            </a:r>
            <a:r>
              <a:rPr lang="en-US" altLang="en-US" sz="1600" b="1" dirty="0"/>
              <a:t>Pane</a:t>
            </a:r>
            <a:r>
              <a:rPr lang="en-US" altLang="en-US" sz="1600" dirty="0"/>
              <a:t>, </a:t>
            </a:r>
            <a:r>
              <a:rPr lang="en-US" altLang="en-US" sz="1600" b="1" dirty="0" err="1"/>
              <a:t>StackPane</a:t>
            </a:r>
            <a:r>
              <a:rPr lang="en-US" altLang="en-US" sz="1600" dirty="0"/>
              <a:t>, </a:t>
            </a:r>
            <a:r>
              <a:rPr lang="en-US" altLang="en-US" sz="1600" b="1" dirty="0" err="1"/>
              <a:t>FlowPane</a:t>
            </a:r>
            <a:r>
              <a:rPr lang="en-US" altLang="en-US" sz="1600" dirty="0"/>
              <a:t>, </a:t>
            </a:r>
            <a:r>
              <a:rPr lang="en-US" altLang="en-US" sz="1600" b="1" dirty="0" err="1"/>
              <a:t>GridPane</a:t>
            </a:r>
            <a:r>
              <a:rPr lang="en-US" altLang="en-US" sz="1600" dirty="0"/>
              <a:t>, </a:t>
            </a:r>
            <a:r>
              <a:rPr lang="en-US" altLang="en-US" sz="1600" b="1" dirty="0" err="1"/>
              <a:t>BorderPane</a:t>
            </a:r>
            <a:r>
              <a:rPr lang="en-US" altLang="en-US" sz="1600" dirty="0"/>
              <a:t>, </a:t>
            </a:r>
            <a:r>
              <a:rPr lang="en-US" altLang="en-US" sz="1600" b="1" dirty="0" err="1"/>
              <a:t>HBox</a:t>
            </a:r>
            <a:r>
              <a:rPr lang="en-US" altLang="en-US" sz="1600" dirty="0"/>
              <a:t>, and </a:t>
            </a:r>
            <a:r>
              <a:rPr lang="en-US" altLang="en-US" sz="1600" b="1" dirty="0" err="1"/>
              <a:t>VBox</a:t>
            </a:r>
            <a:r>
              <a:rPr lang="en-US" altLang="en-US" sz="1600" dirty="0"/>
              <a:t> (§14.10).</a:t>
            </a:r>
          </a:p>
          <a:p>
            <a:pPr marL="432" indent="0">
              <a:spcBef>
                <a:spcPts val="600"/>
              </a:spcBef>
              <a:buNone/>
            </a:pPr>
            <a:r>
              <a:rPr lang="en-US" altLang="en-US" sz="1600" b="1" dirty="0">
                <a:solidFill>
                  <a:srgbClr val="007FA3"/>
                </a:solidFill>
              </a:rPr>
              <a:t>14.10 </a:t>
            </a:r>
            <a:r>
              <a:rPr lang="en-US" altLang="en-US" sz="1600" dirty="0"/>
              <a:t>To display text using the </a:t>
            </a:r>
            <a:r>
              <a:rPr lang="en-US" altLang="en-US" sz="1600" b="1" dirty="0"/>
              <a:t>Text</a:t>
            </a:r>
            <a:r>
              <a:rPr lang="en-US" altLang="en-US" sz="1600" dirty="0"/>
              <a:t> class and create shapes using </a:t>
            </a:r>
            <a:r>
              <a:rPr lang="en-US" altLang="en-US" sz="1600" b="1" dirty="0"/>
              <a:t>Line</a:t>
            </a:r>
            <a:r>
              <a:rPr lang="en-US" altLang="en-US" sz="1600" dirty="0"/>
              <a:t>, </a:t>
            </a:r>
            <a:r>
              <a:rPr lang="en-US" altLang="en-US" sz="1600" b="1" dirty="0"/>
              <a:t>Circle</a:t>
            </a:r>
            <a:r>
              <a:rPr lang="en-US" altLang="en-US" sz="1600" dirty="0"/>
              <a:t>, </a:t>
            </a:r>
            <a:r>
              <a:rPr lang="en-US" altLang="en-US" sz="1600" b="1" dirty="0"/>
              <a:t>Rectangle</a:t>
            </a:r>
            <a:r>
              <a:rPr lang="en-US" altLang="en-US" sz="1600" dirty="0"/>
              <a:t>, </a:t>
            </a:r>
            <a:r>
              <a:rPr lang="en-US" altLang="en-US" sz="1600" b="1" dirty="0"/>
              <a:t>Ellipse</a:t>
            </a:r>
            <a:r>
              <a:rPr lang="en-US" altLang="en-US" sz="1600" dirty="0"/>
              <a:t>, </a:t>
            </a:r>
            <a:r>
              <a:rPr lang="en-US" altLang="en-US" sz="1600" b="1" dirty="0"/>
              <a:t>Arc</a:t>
            </a:r>
            <a:r>
              <a:rPr lang="en-US" altLang="en-US" sz="1600" dirty="0"/>
              <a:t>, </a:t>
            </a:r>
            <a:r>
              <a:rPr lang="en-US" altLang="en-US" sz="1600" b="1" dirty="0"/>
              <a:t>Polygon</a:t>
            </a:r>
            <a:r>
              <a:rPr lang="en-US" altLang="en-US" sz="1600" dirty="0"/>
              <a:t>, and </a:t>
            </a:r>
            <a:r>
              <a:rPr lang="en-US" altLang="en-US" sz="1600" b="1" dirty="0"/>
              <a:t>Polyline</a:t>
            </a:r>
            <a:r>
              <a:rPr lang="en-US" altLang="en-US" sz="1600" dirty="0"/>
              <a:t> (§14.11).</a:t>
            </a:r>
          </a:p>
          <a:p>
            <a:pPr marL="432" indent="0">
              <a:spcBef>
                <a:spcPts val="600"/>
              </a:spcBef>
              <a:buNone/>
            </a:pPr>
            <a:r>
              <a:rPr lang="en-US" altLang="en-US" sz="1600" b="1" dirty="0">
                <a:solidFill>
                  <a:srgbClr val="007FA3"/>
                </a:solidFill>
              </a:rPr>
              <a:t>14.11 </a:t>
            </a:r>
            <a:r>
              <a:rPr lang="en-US" altLang="en-US" sz="1600" dirty="0"/>
              <a:t>To develop the reusable GUI components </a:t>
            </a:r>
            <a:r>
              <a:rPr lang="en-US" altLang="en-US" sz="1600" b="1" dirty="0" err="1"/>
              <a:t>ClockPane</a:t>
            </a:r>
            <a:r>
              <a:rPr lang="en-US" altLang="en-US" sz="1600" dirty="0"/>
              <a:t> for displaying an analog clock (§14.12).</a:t>
            </a:r>
          </a:p>
        </p:txBody>
      </p:sp>
    </p:spTree>
    <p:extLst>
      <p:ext uri="{BB962C8B-B14F-4D97-AF65-F5344CB8AC3E}">
        <p14:creationId xmlns:p14="http://schemas.microsoft.com/office/powerpoint/2010/main" val="21663747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35AAE-A780-45AC-A73F-EF4F6381D56B}"/>
              </a:ext>
            </a:extLst>
          </p:cNvPr>
          <p:cNvSpPr>
            <a:spLocks noGrp="1"/>
          </p:cNvSpPr>
          <p:nvPr>
            <p:ph type="title"/>
          </p:nvPr>
        </p:nvSpPr>
        <p:spPr/>
        <p:txBody>
          <a:bodyPr/>
          <a:lstStyle/>
          <a:p>
            <a:r>
              <a:rPr lang="en-US" altLang="en-US" dirty="0"/>
              <a:t>Arc</a:t>
            </a:r>
            <a:endParaRPr lang="en-IN" dirty="0"/>
          </a:p>
        </p:txBody>
      </p:sp>
      <p:pic>
        <p:nvPicPr>
          <p:cNvPr id="6" name="Content Placeholder 5" descr="The computer code shows the Arc.For long description in Notes pane, press F6. ">
            <a:extLst>
              <a:ext uri="{FF2B5EF4-FFF2-40B4-BE49-F238E27FC236}">
                <a16:creationId xmlns:a16="http://schemas.microsoft.com/office/drawing/2014/main" id="{56604A1E-1937-43E2-A0BA-485E6464CA9D}"/>
              </a:ext>
            </a:extLst>
          </p:cNvPr>
          <p:cNvPicPr>
            <a:picLocks noGrp="1" noChangeAspect="1"/>
          </p:cNvPicPr>
          <p:nvPr>
            <p:ph sz="quarter" idx="13"/>
          </p:nvPr>
        </p:nvPicPr>
        <p:blipFill>
          <a:blip r:embed="rId3"/>
          <a:stretch>
            <a:fillRect/>
          </a:stretch>
        </p:blipFill>
        <p:spPr>
          <a:xfrm>
            <a:off x="457200" y="1841718"/>
            <a:ext cx="8232775" cy="4088965"/>
          </a:xfrm>
          <a:prstGeom prst="rect">
            <a:avLst/>
          </a:prstGeom>
        </p:spPr>
      </p:pic>
    </p:spTree>
    <p:extLst>
      <p:ext uri="{BB962C8B-B14F-4D97-AF65-F5344CB8AC3E}">
        <p14:creationId xmlns:p14="http://schemas.microsoft.com/office/powerpoint/2010/main" val="587947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24D69-0648-4EB5-A8FF-584CC3C9D275}"/>
              </a:ext>
            </a:extLst>
          </p:cNvPr>
          <p:cNvSpPr>
            <a:spLocks noGrp="1"/>
          </p:cNvSpPr>
          <p:nvPr>
            <p:ph type="title"/>
          </p:nvPr>
        </p:nvSpPr>
        <p:spPr/>
        <p:txBody>
          <a:bodyPr/>
          <a:lstStyle/>
          <a:p>
            <a:r>
              <a:rPr lang="en-IN" dirty="0"/>
              <a:t>Arc Examples</a:t>
            </a:r>
          </a:p>
        </p:txBody>
      </p:sp>
      <p:pic>
        <p:nvPicPr>
          <p:cNvPr id="16" name="Content Placeholder 15" descr="A diagram shows an ellipse with center labeled, (centerX, centerY). Positive x axis shows 0 degree. For long description in Notes pane, press F6.">
            <a:extLst>
              <a:ext uri="{FF2B5EF4-FFF2-40B4-BE49-F238E27FC236}">
                <a16:creationId xmlns:a16="http://schemas.microsoft.com/office/drawing/2014/main" id="{15D06064-A4D2-4AB3-998E-C0D60F130D20}"/>
              </a:ext>
            </a:extLst>
          </p:cNvPr>
          <p:cNvPicPr>
            <a:picLocks noGrp="1" noChangeAspect="1"/>
          </p:cNvPicPr>
          <p:nvPr>
            <p:ph sz="quarter" idx="13"/>
          </p:nvPr>
        </p:nvPicPr>
        <p:blipFill>
          <a:blip r:embed="rId3"/>
          <a:stretch>
            <a:fillRect/>
          </a:stretch>
        </p:blipFill>
        <p:spPr>
          <a:xfrm>
            <a:off x="2297510" y="1543787"/>
            <a:ext cx="4548978" cy="1803132"/>
          </a:xfrm>
          <a:prstGeom prst="rect">
            <a:avLst/>
          </a:prstGeom>
        </p:spPr>
      </p:pic>
      <p:pic>
        <p:nvPicPr>
          <p:cNvPr id="17" name="Content Placeholder 16" descr="A diagram shows two arc examples. For long description in Notes pane, press F6.">
            <a:extLst>
              <a:ext uri="{FF2B5EF4-FFF2-40B4-BE49-F238E27FC236}">
                <a16:creationId xmlns:a16="http://schemas.microsoft.com/office/drawing/2014/main" id="{3C527377-3071-49A6-B037-AC294926225C}"/>
              </a:ext>
            </a:extLst>
          </p:cNvPr>
          <p:cNvPicPr>
            <a:picLocks noGrp="1" noChangeAspect="1"/>
          </p:cNvPicPr>
          <p:nvPr>
            <p:ph sz="quarter" idx="14"/>
          </p:nvPr>
        </p:nvPicPr>
        <p:blipFill>
          <a:blip r:embed="rId4"/>
          <a:stretch>
            <a:fillRect/>
          </a:stretch>
        </p:blipFill>
        <p:spPr>
          <a:xfrm>
            <a:off x="1073016" y="3456005"/>
            <a:ext cx="6705358" cy="2224497"/>
          </a:xfrm>
          <a:prstGeom prst="rect">
            <a:avLst/>
          </a:prstGeom>
        </p:spPr>
      </p:pic>
      <p:sp>
        <p:nvSpPr>
          <p:cNvPr id="10" name="Text Placeholder 9">
            <a:extLst>
              <a:ext uri="{FF2B5EF4-FFF2-40B4-BE49-F238E27FC236}">
                <a16:creationId xmlns:a16="http://schemas.microsoft.com/office/drawing/2014/main" id="{61BCA831-23BE-4985-B0DF-4219E4034140}"/>
              </a:ext>
            </a:extLst>
          </p:cNvPr>
          <p:cNvSpPr>
            <a:spLocks noGrp="1"/>
          </p:cNvSpPr>
          <p:nvPr>
            <p:ph type="body" sz="quarter" idx="20"/>
          </p:nvPr>
        </p:nvSpPr>
        <p:spPr>
          <a:xfrm>
            <a:off x="6729984" y="5725668"/>
            <a:ext cx="1537716" cy="570357"/>
          </a:xfrm>
        </p:spPr>
        <p:txBody>
          <a:bodyPr/>
          <a:lstStyle/>
          <a:p>
            <a:pPr marL="432" indent="0">
              <a:buNone/>
            </a:pPr>
            <a:r>
              <a:rPr lang="en-IN" dirty="0">
                <a:hlinkClick r:id="rId5" tooltip="https://liveexample.pearsoncmg.com/html/ShowArc.html"/>
              </a:rPr>
              <a:t>ShowArc</a:t>
            </a:r>
          </a:p>
        </p:txBody>
      </p:sp>
    </p:spTree>
    <p:extLst>
      <p:ext uri="{BB962C8B-B14F-4D97-AF65-F5344CB8AC3E}">
        <p14:creationId xmlns:p14="http://schemas.microsoft.com/office/powerpoint/2010/main" val="1622073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1406F-8EFF-42C9-81E9-66FBBB7E63C2}"/>
              </a:ext>
            </a:extLst>
          </p:cNvPr>
          <p:cNvSpPr>
            <a:spLocks noGrp="1"/>
          </p:cNvSpPr>
          <p:nvPr>
            <p:ph type="title"/>
          </p:nvPr>
        </p:nvSpPr>
        <p:spPr/>
        <p:txBody>
          <a:bodyPr/>
          <a:lstStyle/>
          <a:p>
            <a:r>
              <a:rPr lang="en-IN" dirty="0"/>
              <a:t>Polygon and Polyline</a:t>
            </a:r>
          </a:p>
        </p:txBody>
      </p:sp>
      <p:pic>
        <p:nvPicPr>
          <p:cNvPr id="4" name="Content Placeholder 3" descr="An object shows the Polygon and Polyline. For long description in Notes pane, press F6.">
            <a:extLst>
              <a:ext uri="{FF2B5EF4-FFF2-40B4-BE49-F238E27FC236}">
                <a16:creationId xmlns:a16="http://schemas.microsoft.com/office/drawing/2014/main" id="{0B4D816C-263A-440C-BE98-B11609B49DFA}"/>
              </a:ext>
            </a:extLst>
          </p:cNvPr>
          <p:cNvPicPr>
            <a:picLocks noGrp="1" noChangeAspect="1"/>
          </p:cNvPicPr>
          <p:nvPr>
            <p:ph sz="quarter" idx="13"/>
          </p:nvPr>
        </p:nvPicPr>
        <p:blipFill>
          <a:blip r:embed="rId3"/>
          <a:stretch>
            <a:fillRect/>
          </a:stretch>
        </p:blipFill>
        <p:spPr>
          <a:xfrm>
            <a:off x="442913" y="1882053"/>
            <a:ext cx="8232775" cy="2941495"/>
          </a:xfrm>
          <a:prstGeom prst="rect">
            <a:avLst/>
          </a:prstGeom>
        </p:spPr>
      </p:pic>
    </p:spTree>
    <p:extLst>
      <p:ext uri="{BB962C8B-B14F-4D97-AF65-F5344CB8AC3E}">
        <p14:creationId xmlns:p14="http://schemas.microsoft.com/office/powerpoint/2010/main" val="12838933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B2AB7-CFA1-406D-8429-FCD280DA53A3}"/>
              </a:ext>
            </a:extLst>
          </p:cNvPr>
          <p:cNvSpPr>
            <a:spLocks noGrp="1"/>
          </p:cNvSpPr>
          <p:nvPr>
            <p:ph type="title"/>
          </p:nvPr>
        </p:nvSpPr>
        <p:spPr/>
        <p:txBody>
          <a:bodyPr/>
          <a:lstStyle/>
          <a:p>
            <a:r>
              <a:rPr lang="en-US" altLang="en-US" dirty="0"/>
              <a:t>Polygon</a:t>
            </a:r>
            <a:endParaRPr lang="en-IN" dirty="0"/>
          </a:p>
        </p:txBody>
      </p:sp>
      <p:pic>
        <p:nvPicPr>
          <p:cNvPr id="6" name="Content Placeholder 5" descr="The computer code shows the Polygon. For long description in Notes pane, press F6.">
            <a:extLst>
              <a:ext uri="{FF2B5EF4-FFF2-40B4-BE49-F238E27FC236}">
                <a16:creationId xmlns:a16="http://schemas.microsoft.com/office/drawing/2014/main" id="{2652831D-DF73-4495-918F-BC68FA50DF33}"/>
              </a:ext>
            </a:extLst>
          </p:cNvPr>
          <p:cNvPicPr>
            <a:picLocks noGrp="1" noChangeAspect="1"/>
          </p:cNvPicPr>
          <p:nvPr>
            <p:ph sz="quarter" idx="13"/>
          </p:nvPr>
        </p:nvPicPr>
        <p:blipFill>
          <a:blip r:embed="rId3"/>
          <a:stretch>
            <a:fillRect/>
          </a:stretch>
        </p:blipFill>
        <p:spPr>
          <a:xfrm>
            <a:off x="489481" y="2145027"/>
            <a:ext cx="8179787" cy="1697743"/>
          </a:xfrm>
          <a:prstGeom prst="rect">
            <a:avLst/>
          </a:prstGeom>
        </p:spPr>
      </p:pic>
      <p:sp>
        <p:nvSpPr>
          <p:cNvPr id="23" name="Text Placeholder 22">
            <a:extLst>
              <a:ext uri="{FF2B5EF4-FFF2-40B4-BE49-F238E27FC236}">
                <a16:creationId xmlns:a16="http://schemas.microsoft.com/office/drawing/2014/main" id="{B68E3B5E-2CBF-4CA6-9437-ED9786AAFA08}"/>
              </a:ext>
            </a:extLst>
          </p:cNvPr>
          <p:cNvSpPr>
            <a:spLocks noGrp="1"/>
          </p:cNvSpPr>
          <p:nvPr>
            <p:ph type="body" sz="quarter" idx="20"/>
          </p:nvPr>
        </p:nvSpPr>
        <p:spPr>
          <a:xfrm>
            <a:off x="2787445" y="5605872"/>
            <a:ext cx="3583858" cy="541696"/>
          </a:xfrm>
        </p:spPr>
        <p:txBody>
          <a:bodyPr/>
          <a:lstStyle/>
          <a:p>
            <a:pPr algn="ctr">
              <a:spcBef>
                <a:spcPct val="0"/>
              </a:spcBef>
              <a:buClrTx/>
              <a:buSzTx/>
              <a:buFontTx/>
              <a:buNone/>
            </a:pPr>
            <a:r>
              <a:rPr lang="en-US" altLang="en-US" dirty="0" err="1">
                <a:hlinkClick r:id="rId4" tooltip="https://liveexample.pearsoncmg.com/html/ShowPolygon.html"/>
              </a:rPr>
              <a:t>ShowPolygon</a:t>
            </a:r>
            <a:endParaRPr lang="en-US" altLang="en-US" dirty="0">
              <a:hlinkClick r:id="rId4" tooltip="https://liveexample.pearsoncmg.com/html/ShowPolygon.html"/>
            </a:endParaRPr>
          </a:p>
        </p:txBody>
      </p:sp>
    </p:spTree>
    <p:extLst>
      <p:ext uri="{BB962C8B-B14F-4D97-AF65-F5344CB8AC3E}">
        <p14:creationId xmlns:p14="http://schemas.microsoft.com/office/powerpoint/2010/main" val="215059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58195-941A-496D-9183-952BABAAEDBF}"/>
              </a:ext>
            </a:extLst>
          </p:cNvPr>
          <p:cNvSpPr>
            <a:spLocks noGrp="1"/>
          </p:cNvSpPr>
          <p:nvPr>
            <p:ph type="title"/>
          </p:nvPr>
        </p:nvSpPr>
        <p:spPr/>
        <p:txBody>
          <a:bodyPr/>
          <a:lstStyle/>
          <a:p>
            <a:r>
              <a:rPr lang="en-US" altLang="en-US" dirty="0"/>
              <a:t>Case Study: The </a:t>
            </a:r>
            <a:r>
              <a:rPr lang="en-US" altLang="en-US" b="0" dirty="0" err="1"/>
              <a:t>ClockPane</a:t>
            </a:r>
            <a:r>
              <a:rPr lang="en-US" altLang="en-US" dirty="0"/>
              <a:t> Class</a:t>
            </a:r>
            <a:endParaRPr lang="en-IN" dirty="0"/>
          </a:p>
        </p:txBody>
      </p:sp>
      <p:sp>
        <p:nvSpPr>
          <p:cNvPr id="3" name="Content Placeholder 2">
            <a:extLst>
              <a:ext uri="{FF2B5EF4-FFF2-40B4-BE49-F238E27FC236}">
                <a16:creationId xmlns:a16="http://schemas.microsoft.com/office/drawing/2014/main" id="{7A600757-34C7-457D-93A2-27F76EBF6D6D}"/>
              </a:ext>
            </a:extLst>
          </p:cNvPr>
          <p:cNvSpPr>
            <a:spLocks noGrp="1"/>
          </p:cNvSpPr>
          <p:nvPr>
            <p:ph sz="quarter" idx="13"/>
          </p:nvPr>
        </p:nvSpPr>
        <p:spPr>
          <a:xfrm>
            <a:off x="457200" y="1552575"/>
            <a:ext cx="8229600" cy="880139"/>
          </a:xfrm>
        </p:spPr>
        <p:txBody>
          <a:bodyPr/>
          <a:lstStyle/>
          <a:p>
            <a:pPr marL="0" indent="0">
              <a:buFont typeface="Monotype Sorts"/>
              <a:buNone/>
            </a:pPr>
            <a:r>
              <a:rPr lang="en-US" altLang="en-US" dirty="0"/>
              <a:t>This case study develops a class that displays a clock on a pane.</a:t>
            </a:r>
          </a:p>
        </p:txBody>
      </p:sp>
      <p:pic>
        <p:nvPicPr>
          <p:cNvPr id="6" name="Content Placeholder 5" descr="The computer code shows the Case Study for the Clock Pane Class. For long description in Notes pane, press F6.">
            <a:extLst>
              <a:ext uri="{FF2B5EF4-FFF2-40B4-BE49-F238E27FC236}">
                <a16:creationId xmlns:a16="http://schemas.microsoft.com/office/drawing/2014/main" id="{D59FBD76-EA41-4F0E-97F9-9E72925B163E}"/>
              </a:ext>
            </a:extLst>
          </p:cNvPr>
          <p:cNvPicPr>
            <a:picLocks noGrp="1" noChangeAspect="1"/>
          </p:cNvPicPr>
          <p:nvPr>
            <p:ph sz="quarter" idx="14"/>
          </p:nvPr>
        </p:nvPicPr>
        <p:blipFill>
          <a:blip r:embed="rId3"/>
          <a:stretch>
            <a:fillRect/>
          </a:stretch>
        </p:blipFill>
        <p:spPr>
          <a:xfrm>
            <a:off x="468313" y="2740621"/>
            <a:ext cx="6407302" cy="3326812"/>
          </a:xfrm>
          <a:prstGeom prst="rect">
            <a:avLst/>
          </a:prstGeom>
        </p:spPr>
      </p:pic>
      <p:sp>
        <p:nvSpPr>
          <p:cNvPr id="10" name="Text Placeholder 9">
            <a:extLst>
              <a:ext uri="{FF2B5EF4-FFF2-40B4-BE49-F238E27FC236}">
                <a16:creationId xmlns:a16="http://schemas.microsoft.com/office/drawing/2014/main" id="{73BBCC37-69E1-4FC8-99D0-76182BC67993}"/>
              </a:ext>
            </a:extLst>
          </p:cNvPr>
          <p:cNvSpPr>
            <a:spLocks noGrp="1"/>
          </p:cNvSpPr>
          <p:nvPr>
            <p:ph type="body" sz="quarter" idx="20"/>
          </p:nvPr>
        </p:nvSpPr>
        <p:spPr>
          <a:xfrm>
            <a:off x="7051998" y="4271128"/>
            <a:ext cx="1740310" cy="534834"/>
          </a:xfrm>
        </p:spPr>
        <p:txBody>
          <a:bodyPr/>
          <a:lstStyle/>
          <a:p>
            <a:pPr algn="ctr">
              <a:spcBef>
                <a:spcPct val="0"/>
              </a:spcBef>
              <a:buClrTx/>
              <a:buSzTx/>
              <a:buFontTx/>
              <a:buNone/>
            </a:pPr>
            <a:r>
              <a:rPr lang="en-US" altLang="en-US" dirty="0" err="1">
                <a:hlinkClick r:id="rId4" tooltip="https://liveexample.pearsoncmg.com/html/ClockPane.html"/>
              </a:rPr>
              <a:t>ClockPane</a:t>
            </a:r>
            <a:endParaRPr lang="en-US" altLang="en-US" dirty="0">
              <a:hlinkClick r:id="rId4" tooltip="https://liveexample.pearsoncmg.com/html/ClockPane.html"/>
            </a:endParaRPr>
          </a:p>
        </p:txBody>
      </p:sp>
    </p:spTree>
    <p:extLst>
      <p:ext uri="{BB962C8B-B14F-4D97-AF65-F5344CB8AC3E}">
        <p14:creationId xmlns:p14="http://schemas.microsoft.com/office/powerpoint/2010/main" val="16306108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B2AB7-CFA1-406D-8429-FCD280DA53A3}"/>
              </a:ext>
            </a:extLst>
          </p:cNvPr>
          <p:cNvSpPr>
            <a:spLocks noGrp="1"/>
          </p:cNvSpPr>
          <p:nvPr>
            <p:ph type="title"/>
          </p:nvPr>
        </p:nvSpPr>
        <p:spPr/>
        <p:txBody>
          <a:bodyPr/>
          <a:lstStyle/>
          <a:p>
            <a:r>
              <a:rPr lang="en-US" altLang="en-US" dirty="0"/>
              <a:t>Use the </a:t>
            </a:r>
            <a:r>
              <a:rPr lang="en-US" altLang="en-US" b="0" dirty="0" err="1"/>
              <a:t>ClockPane</a:t>
            </a:r>
            <a:r>
              <a:rPr lang="en-US" altLang="en-US" dirty="0"/>
              <a:t> Class</a:t>
            </a:r>
            <a:endParaRPr lang="en-IN" dirty="0"/>
          </a:p>
        </p:txBody>
      </p:sp>
      <p:sp>
        <p:nvSpPr>
          <p:cNvPr id="23" name="Text Placeholder 22">
            <a:extLst>
              <a:ext uri="{FF2B5EF4-FFF2-40B4-BE49-F238E27FC236}">
                <a16:creationId xmlns:a16="http://schemas.microsoft.com/office/drawing/2014/main" id="{B68E3B5E-2CBF-4CA6-9437-ED9786AAFA08}"/>
              </a:ext>
            </a:extLst>
          </p:cNvPr>
          <p:cNvSpPr>
            <a:spLocks noGrp="1"/>
          </p:cNvSpPr>
          <p:nvPr>
            <p:ph type="body" sz="quarter" idx="20"/>
          </p:nvPr>
        </p:nvSpPr>
        <p:spPr>
          <a:xfrm>
            <a:off x="2787445" y="5605872"/>
            <a:ext cx="3583858" cy="541696"/>
          </a:xfrm>
        </p:spPr>
        <p:txBody>
          <a:bodyPr/>
          <a:lstStyle/>
          <a:p>
            <a:pPr algn="ctr">
              <a:spcBef>
                <a:spcPct val="0"/>
              </a:spcBef>
              <a:buClrTx/>
              <a:buSzTx/>
              <a:buFontTx/>
              <a:buNone/>
            </a:pPr>
            <a:r>
              <a:rPr lang="en-US" altLang="en-US" dirty="0" err="1">
                <a:hlinkClick r:id="rId3" tooltip="https://liveexample.pearsoncmg.com/html/DisplayClock.html"/>
              </a:rPr>
              <a:t>DisplayClock</a:t>
            </a:r>
            <a:endParaRPr lang="en-US" altLang="en-US" dirty="0">
              <a:hlinkClick r:id="rId3" tooltip="https://liveexample.pearsoncmg.com/html/DisplayClock.html"/>
            </a:endParaRPr>
          </a:p>
        </p:txBody>
      </p:sp>
    </p:spTree>
    <p:extLst>
      <p:ext uri="{BB962C8B-B14F-4D97-AF65-F5344CB8AC3E}">
        <p14:creationId xmlns:p14="http://schemas.microsoft.com/office/powerpoint/2010/main" val="30617696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18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40DFE-0F30-4558-9F32-A2145E1CB8DF}"/>
              </a:ext>
            </a:extLst>
          </p:cNvPr>
          <p:cNvSpPr>
            <a:spLocks noGrp="1"/>
          </p:cNvSpPr>
          <p:nvPr>
            <p:ph type="title"/>
          </p:nvPr>
        </p:nvSpPr>
        <p:spPr/>
        <p:txBody>
          <a:bodyPr/>
          <a:lstStyle/>
          <a:p>
            <a:r>
              <a:rPr lang="en-IN" dirty="0" err="1"/>
              <a:t>JavaF</a:t>
            </a:r>
            <a:r>
              <a:rPr lang="en-IN" sz="100" dirty="0"/>
              <a:t> </a:t>
            </a:r>
            <a:r>
              <a:rPr lang="en-IN" dirty="0"/>
              <a:t>X v</a:t>
            </a:r>
            <a:r>
              <a:rPr lang="en-IN" sz="100" dirty="0"/>
              <a:t>ersu</a:t>
            </a:r>
            <a:r>
              <a:rPr lang="en-IN" dirty="0"/>
              <a:t>s Swing and A</a:t>
            </a:r>
            <a:r>
              <a:rPr lang="en-IN" sz="100" dirty="0"/>
              <a:t> </a:t>
            </a:r>
            <a:r>
              <a:rPr lang="en-IN" dirty="0"/>
              <a:t>W</a:t>
            </a:r>
            <a:r>
              <a:rPr lang="en-IN" sz="100" dirty="0"/>
              <a:t> </a:t>
            </a:r>
            <a:r>
              <a:rPr lang="en-IN" dirty="0"/>
              <a:t>T</a:t>
            </a:r>
          </a:p>
        </p:txBody>
      </p:sp>
      <p:sp>
        <p:nvSpPr>
          <p:cNvPr id="3" name="Content Placeholder 2">
            <a:extLst>
              <a:ext uri="{FF2B5EF4-FFF2-40B4-BE49-F238E27FC236}">
                <a16:creationId xmlns:a16="http://schemas.microsoft.com/office/drawing/2014/main" id="{6282CCF0-AB25-42AE-99CC-0B0548D61679}"/>
              </a:ext>
            </a:extLst>
          </p:cNvPr>
          <p:cNvSpPr>
            <a:spLocks noGrp="1"/>
          </p:cNvSpPr>
          <p:nvPr>
            <p:ph sz="quarter" idx="13"/>
          </p:nvPr>
        </p:nvSpPr>
        <p:spPr>
          <a:xfrm>
            <a:off x="457200" y="1556327"/>
            <a:ext cx="7947891" cy="757105"/>
          </a:xfrm>
        </p:spPr>
        <p:txBody>
          <a:bodyPr/>
          <a:lstStyle/>
          <a:p>
            <a:pPr marL="432" indent="0">
              <a:buNone/>
            </a:pPr>
            <a:r>
              <a:rPr lang="en-US" altLang="en-US" sz="2000" dirty="0"/>
              <a:t>Swing and A</a:t>
            </a:r>
            <a:r>
              <a:rPr lang="en-US" altLang="en-US" sz="100" dirty="0"/>
              <a:t> </a:t>
            </a:r>
            <a:r>
              <a:rPr lang="en-US" altLang="en-US" sz="2000" dirty="0"/>
              <a:t>W</a:t>
            </a:r>
            <a:r>
              <a:rPr lang="en-US" altLang="en-US" sz="100" dirty="0"/>
              <a:t> </a:t>
            </a:r>
            <a:r>
              <a:rPr lang="en-US" altLang="en-US" sz="2000" dirty="0"/>
              <a:t>T are replaced by the </a:t>
            </a:r>
            <a:r>
              <a:rPr lang="en-US" altLang="en-US" sz="2000" dirty="0" err="1"/>
              <a:t>JavaF</a:t>
            </a:r>
            <a:r>
              <a:rPr lang="en-US" altLang="en-US" sz="100" dirty="0"/>
              <a:t> </a:t>
            </a:r>
            <a:r>
              <a:rPr lang="en-US" altLang="en-US" sz="2000" dirty="0"/>
              <a:t>X platform for developing rich Internet applications.</a:t>
            </a:r>
          </a:p>
        </p:txBody>
      </p:sp>
      <p:sp>
        <p:nvSpPr>
          <p:cNvPr id="4" name="Content Placeholder 3">
            <a:extLst>
              <a:ext uri="{FF2B5EF4-FFF2-40B4-BE49-F238E27FC236}">
                <a16:creationId xmlns:a16="http://schemas.microsoft.com/office/drawing/2014/main" id="{D09DF8C7-B848-4DCF-95C4-D251B95CD32F}"/>
              </a:ext>
            </a:extLst>
          </p:cNvPr>
          <p:cNvSpPr>
            <a:spLocks noGrp="1"/>
          </p:cNvSpPr>
          <p:nvPr>
            <p:ph sz="quarter" idx="14"/>
          </p:nvPr>
        </p:nvSpPr>
        <p:spPr>
          <a:xfrm>
            <a:off x="457200" y="2461237"/>
            <a:ext cx="8218488" cy="3511860"/>
          </a:xfrm>
        </p:spPr>
        <p:txBody>
          <a:bodyPr/>
          <a:lstStyle/>
          <a:p>
            <a:pPr marL="432" indent="0">
              <a:buNone/>
            </a:pPr>
            <a:r>
              <a:rPr lang="en-US" altLang="en-US" sz="2000" dirty="0"/>
              <a:t>When Java was introduced, the GUI classes were bundled in a library known as the </a:t>
            </a:r>
            <a:r>
              <a:rPr lang="en-US" altLang="en-US" sz="2000" b="1" dirty="0"/>
              <a:t>Abstract Windows Toolkit</a:t>
            </a:r>
            <a:r>
              <a:rPr lang="en-US" altLang="en-US" sz="2000" dirty="0"/>
              <a:t> </a:t>
            </a:r>
            <a:r>
              <a:rPr lang="en-US" altLang="en-US" sz="2000" i="1" dirty="0"/>
              <a:t>(</a:t>
            </a:r>
            <a:r>
              <a:rPr lang="en-US" altLang="en-US" sz="2000" b="1" dirty="0"/>
              <a:t>A</a:t>
            </a:r>
            <a:r>
              <a:rPr lang="en-US" altLang="en-US" sz="100" b="1" dirty="0"/>
              <a:t> </a:t>
            </a:r>
            <a:r>
              <a:rPr lang="en-US" altLang="en-US" sz="2000" b="1" dirty="0"/>
              <a:t>W</a:t>
            </a:r>
            <a:r>
              <a:rPr lang="en-US" altLang="en-US" sz="100" b="1" dirty="0"/>
              <a:t> </a:t>
            </a:r>
            <a:r>
              <a:rPr lang="en-US" altLang="en-US" sz="2000" b="1" dirty="0"/>
              <a:t>T</a:t>
            </a:r>
            <a:r>
              <a:rPr lang="en-US" altLang="en-US" sz="2000" i="1" dirty="0"/>
              <a:t>)</a:t>
            </a:r>
            <a:r>
              <a:rPr lang="en-US" altLang="en-US" sz="2000" dirty="0"/>
              <a:t>. AWT is fine for developing simple graphical user interfaces, but not for developing comprehensive G</a:t>
            </a:r>
            <a:r>
              <a:rPr lang="en-US" altLang="en-US" sz="100" dirty="0"/>
              <a:t> </a:t>
            </a:r>
            <a:r>
              <a:rPr lang="en-US" altLang="en-US" sz="2000" dirty="0"/>
              <a:t>U</a:t>
            </a:r>
            <a:r>
              <a:rPr lang="en-US" altLang="en-US" sz="100" dirty="0"/>
              <a:t> </a:t>
            </a:r>
            <a:r>
              <a:rPr lang="en-US" altLang="en-US" sz="2000" dirty="0"/>
              <a:t>I projects. In addition, AWT is prone to platform-specific bugs. The A</a:t>
            </a:r>
            <a:r>
              <a:rPr lang="en-US" altLang="en-US" sz="100" dirty="0"/>
              <a:t> </a:t>
            </a:r>
            <a:r>
              <a:rPr lang="en-US" altLang="en-US" sz="2000" dirty="0"/>
              <a:t>W</a:t>
            </a:r>
            <a:r>
              <a:rPr lang="en-US" altLang="en-US" sz="100" dirty="0"/>
              <a:t> </a:t>
            </a:r>
            <a:r>
              <a:rPr lang="en-US" altLang="en-US" sz="2000" dirty="0"/>
              <a:t>T user-interface components were replaced by a more robust, versatile, and flexible library known as </a:t>
            </a:r>
            <a:r>
              <a:rPr lang="en-US" altLang="en-US" sz="2000" b="1" dirty="0"/>
              <a:t>Swing components</a:t>
            </a:r>
            <a:r>
              <a:rPr lang="en-US" altLang="en-US" sz="2000" dirty="0"/>
              <a:t>. Swing components are painted directly on canvases using Java code. Swing components depend less on the target platform and use less of the native G</a:t>
            </a:r>
            <a:r>
              <a:rPr lang="en-US" altLang="en-US" sz="100" dirty="0"/>
              <a:t> </a:t>
            </a:r>
            <a:r>
              <a:rPr lang="en-US" altLang="en-US" sz="2000" dirty="0"/>
              <a:t>U</a:t>
            </a:r>
            <a:r>
              <a:rPr lang="en-US" altLang="en-US" sz="100" dirty="0"/>
              <a:t> </a:t>
            </a:r>
            <a:r>
              <a:rPr lang="en-US" altLang="en-US" sz="2000" dirty="0"/>
              <a:t>I resource. With the release of Java 8, Swing is replaced by a completely new G</a:t>
            </a:r>
            <a:r>
              <a:rPr lang="en-US" altLang="en-US" sz="100" dirty="0"/>
              <a:t> </a:t>
            </a:r>
            <a:r>
              <a:rPr lang="en-US" altLang="en-US" sz="2000" dirty="0"/>
              <a:t>U</a:t>
            </a:r>
            <a:r>
              <a:rPr lang="en-US" altLang="en-US" sz="100" dirty="0"/>
              <a:t> </a:t>
            </a:r>
            <a:r>
              <a:rPr lang="en-US" altLang="en-US" sz="2000" dirty="0"/>
              <a:t>I platform known as </a:t>
            </a:r>
            <a:r>
              <a:rPr lang="en-US" altLang="en-US" sz="2000" b="1" dirty="0" err="1"/>
              <a:t>JavaF</a:t>
            </a:r>
            <a:r>
              <a:rPr lang="en-US" altLang="en-US" sz="100" b="1" dirty="0"/>
              <a:t> </a:t>
            </a:r>
            <a:r>
              <a:rPr lang="en-US" altLang="en-US" sz="2000" b="1" dirty="0"/>
              <a:t>X</a:t>
            </a:r>
            <a:r>
              <a:rPr lang="en-US" altLang="en-US" sz="2000" dirty="0"/>
              <a:t>.</a:t>
            </a:r>
            <a:endParaRPr lang="en-US" altLang="en-US" sz="2000" dirty="0">
              <a:cs typeface="Courier New" panose="02070309020205020404" pitchFamily="49" charset="0"/>
            </a:endParaRPr>
          </a:p>
        </p:txBody>
      </p:sp>
    </p:spTree>
    <p:extLst>
      <p:ext uri="{BB962C8B-B14F-4D97-AF65-F5344CB8AC3E}">
        <p14:creationId xmlns:p14="http://schemas.microsoft.com/office/powerpoint/2010/main" val="1001889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58195-941A-496D-9183-952BABAAEDBF}"/>
              </a:ext>
            </a:extLst>
          </p:cNvPr>
          <p:cNvSpPr>
            <a:spLocks noGrp="1"/>
          </p:cNvSpPr>
          <p:nvPr>
            <p:ph type="title"/>
          </p:nvPr>
        </p:nvSpPr>
        <p:spPr/>
        <p:txBody>
          <a:bodyPr/>
          <a:lstStyle/>
          <a:p>
            <a:r>
              <a:rPr lang="en-US" altLang="en-US" dirty="0"/>
              <a:t>Basic Structure of </a:t>
            </a:r>
            <a:r>
              <a:rPr lang="en-US" altLang="en-US" dirty="0" err="1"/>
              <a:t>JavaF</a:t>
            </a:r>
            <a:r>
              <a:rPr lang="en-US" altLang="en-US" sz="100" dirty="0"/>
              <a:t> </a:t>
            </a:r>
            <a:r>
              <a:rPr lang="en-US" altLang="en-US" dirty="0"/>
              <a:t>X</a:t>
            </a:r>
            <a:endParaRPr lang="en-IN" dirty="0"/>
          </a:p>
        </p:txBody>
      </p:sp>
      <p:sp>
        <p:nvSpPr>
          <p:cNvPr id="3" name="Content Placeholder 2">
            <a:extLst>
              <a:ext uri="{FF2B5EF4-FFF2-40B4-BE49-F238E27FC236}">
                <a16:creationId xmlns:a16="http://schemas.microsoft.com/office/drawing/2014/main" id="{7A600757-34C7-457D-93A2-27F76EBF6D6D}"/>
              </a:ext>
            </a:extLst>
          </p:cNvPr>
          <p:cNvSpPr>
            <a:spLocks noGrp="1"/>
          </p:cNvSpPr>
          <p:nvPr>
            <p:ph sz="quarter" idx="13"/>
          </p:nvPr>
        </p:nvSpPr>
        <p:spPr>
          <a:xfrm>
            <a:off x="457200" y="1552575"/>
            <a:ext cx="8229600" cy="1662573"/>
          </a:xfrm>
        </p:spPr>
        <p:txBody>
          <a:bodyPr/>
          <a:lstStyle/>
          <a:p>
            <a:r>
              <a:rPr lang="en-IN" dirty="0"/>
              <a:t>Application</a:t>
            </a:r>
          </a:p>
          <a:p>
            <a:r>
              <a:rPr lang="en-IN" dirty="0"/>
              <a:t>Override the start(Stage) method</a:t>
            </a:r>
          </a:p>
          <a:p>
            <a:r>
              <a:rPr lang="en-IN" dirty="0"/>
              <a:t>Stage, Scene, and Nodes</a:t>
            </a:r>
          </a:p>
        </p:txBody>
      </p:sp>
      <p:pic>
        <p:nvPicPr>
          <p:cNvPr id="16" name="Content Placeholder 15" descr="An object shows the Basic Structure of Java FX. It has 1 box which shows the Scene, 1 outer layer which shows the Stage, and there is also a small box that shows the Button. ">
            <a:extLst>
              <a:ext uri="{FF2B5EF4-FFF2-40B4-BE49-F238E27FC236}">
                <a16:creationId xmlns:a16="http://schemas.microsoft.com/office/drawing/2014/main" id="{0A586565-F297-428C-8FB9-D7F59E687AB1}"/>
              </a:ext>
            </a:extLst>
          </p:cNvPr>
          <p:cNvPicPr>
            <a:picLocks noGrp="1" noChangeAspect="1"/>
          </p:cNvPicPr>
          <p:nvPr>
            <p:ph sz="quarter" idx="14"/>
          </p:nvPr>
        </p:nvPicPr>
        <p:blipFill>
          <a:blip r:embed="rId3"/>
          <a:stretch>
            <a:fillRect/>
          </a:stretch>
        </p:blipFill>
        <p:spPr>
          <a:xfrm>
            <a:off x="1208317" y="3424724"/>
            <a:ext cx="3659703" cy="2528429"/>
          </a:xfrm>
          <a:prstGeom prst="rect">
            <a:avLst/>
          </a:prstGeom>
        </p:spPr>
      </p:pic>
      <p:sp>
        <p:nvSpPr>
          <p:cNvPr id="10" name="Text Placeholder 9">
            <a:extLst>
              <a:ext uri="{FF2B5EF4-FFF2-40B4-BE49-F238E27FC236}">
                <a16:creationId xmlns:a16="http://schemas.microsoft.com/office/drawing/2014/main" id="{73BBCC37-69E1-4FC8-99D0-76182BC67993}"/>
              </a:ext>
            </a:extLst>
          </p:cNvPr>
          <p:cNvSpPr>
            <a:spLocks noGrp="1"/>
          </p:cNvSpPr>
          <p:nvPr>
            <p:ph type="body" sz="quarter" idx="20"/>
          </p:nvPr>
        </p:nvSpPr>
        <p:spPr>
          <a:xfrm>
            <a:off x="5619135" y="3642853"/>
            <a:ext cx="1740310" cy="534834"/>
          </a:xfrm>
        </p:spPr>
        <p:txBody>
          <a:bodyPr/>
          <a:lstStyle/>
          <a:p>
            <a:pPr marL="432" indent="0">
              <a:buNone/>
            </a:pPr>
            <a:r>
              <a:rPr lang="en-US" altLang="en-US" dirty="0" err="1">
                <a:hlinkClick r:id="rId4" tooltip="https://liveexample.pearsoncmg.com/html/MyJavaFX.html"/>
              </a:rPr>
              <a:t>MyJavaFX</a:t>
            </a:r>
            <a:endParaRPr lang="en-US" altLang="en-US" dirty="0">
              <a:hlinkClick r:id="rId4" tooltip="https://liveexample.pearsoncmg.com/html/MyJavaFX.html"/>
            </a:endParaRPr>
          </a:p>
        </p:txBody>
      </p:sp>
      <p:sp>
        <p:nvSpPr>
          <p:cNvPr id="11" name="Text Placeholder 10">
            <a:extLst>
              <a:ext uri="{FF2B5EF4-FFF2-40B4-BE49-F238E27FC236}">
                <a16:creationId xmlns:a16="http://schemas.microsoft.com/office/drawing/2014/main" id="{13FDEC62-F23F-4FFD-B87D-0F89F4EAFC14}"/>
              </a:ext>
            </a:extLst>
          </p:cNvPr>
          <p:cNvSpPr>
            <a:spLocks noGrp="1"/>
          </p:cNvSpPr>
          <p:nvPr>
            <p:ph type="body" sz="quarter" idx="21"/>
          </p:nvPr>
        </p:nvSpPr>
        <p:spPr>
          <a:xfrm>
            <a:off x="5619135" y="4425286"/>
            <a:ext cx="2949677" cy="515937"/>
          </a:xfrm>
        </p:spPr>
        <p:txBody>
          <a:bodyPr/>
          <a:lstStyle/>
          <a:p>
            <a:pPr marL="432" indent="0">
              <a:buNone/>
            </a:pPr>
            <a:r>
              <a:rPr lang="en-US" altLang="en-US" dirty="0" err="1">
                <a:hlinkClick r:id="rId5" tooltip="https://liveexample.pearsoncmg.com/html/MultipleStageDemo.html"/>
              </a:rPr>
              <a:t>MultipleStageDemo</a:t>
            </a:r>
            <a:endParaRPr lang="en-US" altLang="en-US" dirty="0">
              <a:hlinkClick r:id="rId5" tooltip="https://liveexample.pearsoncmg.com/html/MultipleStageDemo.html"/>
            </a:endParaRPr>
          </a:p>
        </p:txBody>
      </p:sp>
    </p:spTree>
    <p:extLst>
      <p:ext uri="{BB962C8B-B14F-4D97-AF65-F5344CB8AC3E}">
        <p14:creationId xmlns:p14="http://schemas.microsoft.com/office/powerpoint/2010/main" val="2388329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58195-941A-496D-9183-952BABAAEDBF}"/>
              </a:ext>
            </a:extLst>
          </p:cNvPr>
          <p:cNvSpPr>
            <a:spLocks noGrp="1"/>
          </p:cNvSpPr>
          <p:nvPr>
            <p:ph type="title"/>
          </p:nvPr>
        </p:nvSpPr>
        <p:spPr/>
        <p:txBody>
          <a:bodyPr/>
          <a:lstStyle/>
          <a:p>
            <a:r>
              <a:rPr lang="en-US" altLang="en-US" dirty="0"/>
              <a:t>Panes, U</a:t>
            </a:r>
            <a:r>
              <a:rPr lang="en-US" altLang="en-US" sz="100" dirty="0"/>
              <a:t> </a:t>
            </a:r>
            <a:r>
              <a:rPr lang="en-US" altLang="en-US" dirty="0"/>
              <a:t>I Controls, and Shapes</a:t>
            </a:r>
            <a:endParaRPr lang="en-IN" dirty="0"/>
          </a:p>
        </p:txBody>
      </p:sp>
      <p:pic>
        <p:nvPicPr>
          <p:cNvPr id="8" name="Content Placeholder 7" descr="An object (a) shows the Panes, Of Controls, and Shapes. For long description in Notes pane, press F6.">
            <a:extLst>
              <a:ext uri="{FF2B5EF4-FFF2-40B4-BE49-F238E27FC236}">
                <a16:creationId xmlns:a16="http://schemas.microsoft.com/office/drawing/2014/main" id="{9BF0826C-F1D5-4768-A77F-A464E3CDD7AD}"/>
              </a:ext>
            </a:extLst>
          </p:cNvPr>
          <p:cNvPicPr>
            <a:picLocks noGrp="1" noChangeAspect="1"/>
          </p:cNvPicPr>
          <p:nvPr>
            <p:ph sz="quarter" idx="14"/>
          </p:nvPr>
        </p:nvPicPr>
        <p:blipFill>
          <a:blip r:embed="rId3"/>
          <a:stretch>
            <a:fillRect/>
          </a:stretch>
        </p:blipFill>
        <p:spPr>
          <a:xfrm>
            <a:off x="770600" y="1532155"/>
            <a:ext cx="7337038" cy="4130063"/>
          </a:xfrm>
          <a:prstGeom prst="rect">
            <a:avLst/>
          </a:prstGeom>
        </p:spPr>
      </p:pic>
      <p:sp>
        <p:nvSpPr>
          <p:cNvPr id="10" name="Text Placeholder 9">
            <a:extLst>
              <a:ext uri="{FF2B5EF4-FFF2-40B4-BE49-F238E27FC236}">
                <a16:creationId xmlns:a16="http://schemas.microsoft.com/office/drawing/2014/main" id="{73BBCC37-69E1-4FC8-99D0-76182BC67993}"/>
              </a:ext>
            </a:extLst>
          </p:cNvPr>
          <p:cNvSpPr>
            <a:spLocks noGrp="1"/>
          </p:cNvSpPr>
          <p:nvPr>
            <p:ph type="body" sz="quarter" idx="20"/>
          </p:nvPr>
        </p:nvSpPr>
        <p:spPr>
          <a:xfrm>
            <a:off x="3414250" y="5760474"/>
            <a:ext cx="2315497" cy="534834"/>
          </a:xfrm>
        </p:spPr>
        <p:txBody>
          <a:bodyPr/>
          <a:lstStyle/>
          <a:p>
            <a:pPr algn="ctr">
              <a:spcBef>
                <a:spcPct val="0"/>
              </a:spcBef>
              <a:buClrTx/>
              <a:buSzTx/>
              <a:buFontTx/>
              <a:buNone/>
            </a:pPr>
            <a:r>
              <a:rPr lang="en-US" altLang="en-US" dirty="0" err="1">
                <a:hlinkClick r:id="rId4" tooltip="https://liveexample.pearsoncmg.com/html/ButtonInPane.html"/>
              </a:rPr>
              <a:t>ButtonInPane</a:t>
            </a:r>
            <a:endParaRPr lang="en-US" altLang="en-US" dirty="0">
              <a:hlinkClick r:id="rId4" tooltip="https://liveexample.pearsoncmg.com/html/ButtonInPane.html"/>
            </a:endParaRPr>
          </a:p>
        </p:txBody>
      </p:sp>
    </p:spTree>
    <p:extLst>
      <p:ext uri="{BB962C8B-B14F-4D97-AF65-F5344CB8AC3E}">
        <p14:creationId xmlns:p14="http://schemas.microsoft.com/office/powerpoint/2010/main" val="186214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B2AB7-CFA1-406D-8429-FCD280DA53A3}"/>
              </a:ext>
            </a:extLst>
          </p:cNvPr>
          <p:cNvSpPr>
            <a:spLocks noGrp="1"/>
          </p:cNvSpPr>
          <p:nvPr>
            <p:ph type="title"/>
          </p:nvPr>
        </p:nvSpPr>
        <p:spPr/>
        <p:txBody>
          <a:bodyPr/>
          <a:lstStyle/>
          <a:p>
            <a:r>
              <a:rPr lang="en-IN" dirty="0"/>
              <a:t>Display a Shape</a:t>
            </a:r>
          </a:p>
        </p:txBody>
      </p:sp>
      <p:sp>
        <p:nvSpPr>
          <p:cNvPr id="3" name="Content Placeholder 2">
            <a:extLst>
              <a:ext uri="{FF2B5EF4-FFF2-40B4-BE49-F238E27FC236}">
                <a16:creationId xmlns:a16="http://schemas.microsoft.com/office/drawing/2014/main" id="{C7F99186-FE1D-42B2-9E6F-209FE995C11A}"/>
              </a:ext>
            </a:extLst>
          </p:cNvPr>
          <p:cNvSpPr>
            <a:spLocks noGrp="1"/>
          </p:cNvSpPr>
          <p:nvPr>
            <p:ph sz="quarter" idx="13"/>
          </p:nvPr>
        </p:nvSpPr>
        <p:spPr>
          <a:xfrm>
            <a:off x="457200" y="1552575"/>
            <a:ext cx="8229600" cy="541696"/>
          </a:xfrm>
        </p:spPr>
        <p:txBody>
          <a:bodyPr/>
          <a:lstStyle/>
          <a:p>
            <a:pPr marL="432" indent="0">
              <a:buNone/>
            </a:pPr>
            <a:r>
              <a:rPr lang="en-US" altLang="en-US" dirty="0"/>
              <a:t>This example displays a circle in the center of the pane.</a:t>
            </a:r>
          </a:p>
        </p:txBody>
      </p:sp>
      <p:pic>
        <p:nvPicPr>
          <p:cNvPr id="17" name="Content Placeholder 16" descr="An object shows the Display a Shape. It has 2 graphs. The left side graph shows the Java Coordinate System. It has points (0,0) from x axis and y axis. The right side graph shows the Conventional Coordinate System. It has points (0,0) from x axis and y axis. ">
            <a:extLst>
              <a:ext uri="{FF2B5EF4-FFF2-40B4-BE49-F238E27FC236}">
                <a16:creationId xmlns:a16="http://schemas.microsoft.com/office/drawing/2014/main" id="{90DFAE3B-751F-4E31-A41E-D52FD76F3EA4}"/>
              </a:ext>
            </a:extLst>
          </p:cNvPr>
          <p:cNvPicPr>
            <a:picLocks noGrp="1" noChangeAspect="1"/>
          </p:cNvPicPr>
          <p:nvPr>
            <p:ph sz="quarter" idx="14"/>
          </p:nvPr>
        </p:nvPicPr>
        <p:blipFill>
          <a:blip r:embed="rId3"/>
          <a:stretch>
            <a:fillRect/>
          </a:stretch>
        </p:blipFill>
        <p:spPr>
          <a:xfrm>
            <a:off x="449698" y="2452871"/>
            <a:ext cx="8244602" cy="2809085"/>
          </a:xfrm>
          <a:prstGeom prst="rect">
            <a:avLst/>
          </a:prstGeom>
        </p:spPr>
      </p:pic>
      <p:sp>
        <p:nvSpPr>
          <p:cNvPr id="23" name="Text Placeholder 22">
            <a:extLst>
              <a:ext uri="{FF2B5EF4-FFF2-40B4-BE49-F238E27FC236}">
                <a16:creationId xmlns:a16="http://schemas.microsoft.com/office/drawing/2014/main" id="{B68E3B5E-2CBF-4CA6-9437-ED9786AAFA08}"/>
              </a:ext>
            </a:extLst>
          </p:cNvPr>
          <p:cNvSpPr>
            <a:spLocks noGrp="1"/>
          </p:cNvSpPr>
          <p:nvPr>
            <p:ph type="body" sz="quarter" idx="20"/>
          </p:nvPr>
        </p:nvSpPr>
        <p:spPr>
          <a:xfrm>
            <a:off x="3613355" y="5605872"/>
            <a:ext cx="1917290" cy="541696"/>
          </a:xfrm>
        </p:spPr>
        <p:txBody>
          <a:bodyPr/>
          <a:lstStyle/>
          <a:p>
            <a:pPr marL="432" indent="0">
              <a:buNone/>
            </a:pPr>
            <a:r>
              <a:rPr lang="en-US" altLang="en-US" dirty="0" err="1">
                <a:hlinkClick r:id="rId4" tooltip="https://liveexample.pearsoncmg.com/html/ShowCircle.html"/>
              </a:rPr>
              <a:t>ShowCircle</a:t>
            </a:r>
            <a:endParaRPr lang="en-US" altLang="en-US" dirty="0">
              <a:hlinkClick r:id="rId4" tooltip="https://liveexample.pearsoncmg.com/html/ShowCircle.html"/>
            </a:endParaRPr>
          </a:p>
        </p:txBody>
      </p:sp>
    </p:spTree>
    <p:extLst>
      <p:ext uri="{BB962C8B-B14F-4D97-AF65-F5344CB8AC3E}">
        <p14:creationId xmlns:p14="http://schemas.microsoft.com/office/powerpoint/2010/main" val="1355722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B2AB7-CFA1-406D-8429-FCD280DA53A3}"/>
              </a:ext>
            </a:extLst>
          </p:cNvPr>
          <p:cNvSpPr>
            <a:spLocks noGrp="1"/>
          </p:cNvSpPr>
          <p:nvPr>
            <p:ph type="title"/>
          </p:nvPr>
        </p:nvSpPr>
        <p:spPr/>
        <p:txBody>
          <a:bodyPr/>
          <a:lstStyle/>
          <a:p>
            <a:r>
              <a:rPr lang="en-US" altLang="en-US" dirty="0"/>
              <a:t>Binding Properties</a:t>
            </a:r>
            <a:endParaRPr lang="en-IN" dirty="0"/>
          </a:p>
        </p:txBody>
      </p:sp>
      <p:sp>
        <p:nvSpPr>
          <p:cNvPr id="3" name="Content Placeholder 2">
            <a:extLst>
              <a:ext uri="{FF2B5EF4-FFF2-40B4-BE49-F238E27FC236}">
                <a16:creationId xmlns:a16="http://schemas.microsoft.com/office/drawing/2014/main" id="{C7F99186-FE1D-42B2-9E6F-209FE995C11A}"/>
              </a:ext>
            </a:extLst>
          </p:cNvPr>
          <p:cNvSpPr>
            <a:spLocks noGrp="1"/>
          </p:cNvSpPr>
          <p:nvPr>
            <p:ph sz="quarter" idx="13"/>
          </p:nvPr>
        </p:nvSpPr>
        <p:spPr>
          <a:xfrm>
            <a:off x="457200" y="1552574"/>
            <a:ext cx="7962900" cy="2552701"/>
          </a:xfrm>
        </p:spPr>
        <p:txBody>
          <a:bodyPr/>
          <a:lstStyle/>
          <a:p>
            <a:pPr marL="0" indent="0">
              <a:buFont typeface="Monotype Sorts"/>
              <a:buNone/>
            </a:pPr>
            <a:r>
              <a:rPr lang="en-US" altLang="en-US" dirty="0" err="1"/>
              <a:t>JavaF</a:t>
            </a:r>
            <a:r>
              <a:rPr lang="en-US" altLang="en-US" sz="100" dirty="0"/>
              <a:t> </a:t>
            </a:r>
            <a:r>
              <a:rPr lang="en-US" altLang="en-US" dirty="0"/>
              <a:t>X introduces a new concept called </a:t>
            </a:r>
            <a:r>
              <a:rPr lang="en-US" altLang="en-US" b="1" dirty="0"/>
              <a:t>binding property</a:t>
            </a:r>
            <a:r>
              <a:rPr lang="en-US" altLang="en-US" dirty="0"/>
              <a:t> that enables a </a:t>
            </a:r>
            <a:r>
              <a:rPr lang="en-US" altLang="en-US" b="1" dirty="0"/>
              <a:t>target object</a:t>
            </a:r>
            <a:r>
              <a:rPr lang="en-US" altLang="en-US" dirty="0"/>
              <a:t> to be bound to a </a:t>
            </a:r>
            <a:r>
              <a:rPr lang="en-US" altLang="en-US" b="1" dirty="0"/>
              <a:t>source object</a:t>
            </a:r>
            <a:r>
              <a:rPr lang="en-US" altLang="en-US" dirty="0"/>
              <a:t>. If the value in the source object changes, the target property is also changed automatically. The target object is simply called a </a:t>
            </a:r>
            <a:r>
              <a:rPr lang="en-US" altLang="en-US" b="1" dirty="0"/>
              <a:t>binding object</a:t>
            </a:r>
            <a:r>
              <a:rPr lang="en-US" altLang="en-US" dirty="0"/>
              <a:t> or a </a:t>
            </a:r>
            <a:r>
              <a:rPr lang="en-US" altLang="en-US" b="1" dirty="0"/>
              <a:t>binding property</a:t>
            </a:r>
            <a:r>
              <a:rPr lang="en-US" altLang="en-US" dirty="0"/>
              <a:t>.</a:t>
            </a:r>
            <a:endParaRPr lang="en-US" altLang="en-US" dirty="0">
              <a:cs typeface="Courier New" panose="02070309020205020404" pitchFamily="49" charset="0"/>
            </a:endParaRPr>
          </a:p>
        </p:txBody>
      </p:sp>
      <p:sp>
        <p:nvSpPr>
          <p:cNvPr id="23" name="Text Placeholder 22">
            <a:extLst>
              <a:ext uri="{FF2B5EF4-FFF2-40B4-BE49-F238E27FC236}">
                <a16:creationId xmlns:a16="http://schemas.microsoft.com/office/drawing/2014/main" id="{B68E3B5E-2CBF-4CA6-9437-ED9786AAFA08}"/>
              </a:ext>
            </a:extLst>
          </p:cNvPr>
          <p:cNvSpPr>
            <a:spLocks noGrp="1"/>
          </p:cNvSpPr>
          <p:nvPr>
            <p:ph type="body" sz="quarter" idx="20"/>
          </p:nvPr>
        </p:nvSpPr>
        <p:spPr>
          <a:xfrm>
            <a:off x="2787445" y="5605872"/>
            <a:ext cx="3583858" cy="541696"/>
          </a:xfrm>
        </p:spPr>
        <p:txBody>
          <a:bodyPr/>
          <a:lstStyle/>
          <a:p>
            <a:pPr algn="ctr">
              <a:spcBef>
                <a:spcPct val="0"/>
              </a:spcBef>
              <a:buClrTx/>
              <a:buSzTx/>
              <a:buFontTx/>
              <a:buNone/>
            </a:pPr>
            <a:r>
              <a:rPr lang="en-US" altLang="en-US" dirty="0" err="1">
                <a:hlinkClick r:id="rId3" tooltip="https://liveexample.pearsoncmg.com/html/ShowCircleCentered.html"/>
              </a:rPr>
              <a:t>ShowCircleCentered</a:t>
            </a:r>
            <a:endParaRPr lang="en-US" altLang="en-US" dirty="0">
              <a:hlinkClick r:id="rId3" tooltip="https://liveexample.pearsoncmg.com/html/ShowCircleCentered.html"/>
            </a:endParaRPr>
          </a:p>
        </p:txBody>
      </p:sp>
    </p:spTree>
    <p:extLst>
      <p:ext uri="{BB962C8B-B14F-4D97-AF65-F5344CB8AC3E}">
        <p14:creationId xmlns:p14="http://schemas.microsoft.com/office/powerpoint/2010/main" val="3151338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A6FC72A-2F29-46E1-9E68-8ECF4A024A5A}"/>
              </a:ext>
            </a:extLst>
          </p:cNvPr>
          <p:cNvSpPr>
            <a:spLocks noGrp="1"/>
          </p:cNvSpPr>
          <p:nvPr>
            <p:ph type="title"/>
          </p:nvPr>
        </p:nvSpPr>
        <p:spPr/>
        <p:txBody>
          <a:bodyPr/>
          <a:lstStyle/>
          <a:p>
            <a:r>
              <a:rPr lang="en-IN" sz="3200" dirty="0"/>
              <a:t>Binding Property: Getter, Setter, and Property Getter</a:t>
            </a:r>
          </a:p>
        </p:txBody>
      </p:sp>
      <p:pic>
        <p:nvPicPr>
          <p:cNvPr id="7" name="Content Placeholder 6" descr="The computer code shows the Binding Property. For long description in Notes pane, press F6.">
            <a:extLst>
              <a:ext uri="{FF2B5EF4-FFF2-40B4-BE49-F238E27FC236}">
                <a16:creationId xmlns:a16="http://schemas.microsoft.com/office/drawing/2014/main" id="{6EF4E474-99D3-4867-A61F-E55FA1D8F2E3}"/>
              </a:ext>
            </a:extLst>
          </p:cNvPr>
          <p:cNvPicPr>
            <a:picLocks noGrp="1" noChangeAspect="1"/>
          </p:cNvPicPr>
          <p:nvPr>
            <p:ph sz="quarter" idx="13"/>
          </p:nvPr>
        </p:nvPicPr>
        <p:blipFill>
          <a:blip r:embed="rId3"/>
          <a:stretch>
            <a:fillRect/>
          </a:stretch>
        </p:blipFill>
        <p:spPr>
          <a:xfrm>
            <a:off x="457200" y="2516816"/>
            <a:ext cx="8232775" cy="2738769"/>
          </a:xfrm>
          <a:prstGeom prst="rect">
            <a:avLst/>
          </a:prstGeom>
        </p:spPr>
      </p:pic>
    </p:spTree>
    <p:extLst>
      <p:ext uri="{BB962C8B-B14F-4D97-AF65-F5344CB8AC3E}">
        <p14:creationId xmlns:p14="http://schemas.microsoft.com/office/powerpoint/2010/main" val="2470253211"/>
      </p:ext>
    </p:extLst>
  </p:cSld>
  <p:clrMapOvr>
    <a:masterClrMapping/>
  </p:clrMapOvr>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6D90B95B22DD945BDFF45EB84A5E21C" ma:contentTypeVersion="11" ma:contentTypeDescription="Create a new document." ma:contentTypeScope="" ma:versionID="d64c759ff087fb2f361248d72b503ae0">
  <xsd:schema xmlns:xsd="http://www.w3.org/2001/XMLSchema" xmlns:xs="http://www.w3.org/2001/XMLSchema" xmlns:p="http://schemas.microsoft.com/office/2006/metadata/properties" xmlns:ns2="7c1bd8dc-4e40-424f-a15f-9ffcd522197f" xmlns:ns3="6125ffc9-2c56-435e-8267-1393444907b2" targetNamespace="http://schemas.microsoft.com/office/2006/metadata/properties" ma:root="true" ma:fieldsID="7322cfddf5e3a731f65b591fdc9947f5" ns2:_="" ns3:_="">
    <xsd:import namespace="7c1bd8dc-4e40-424f-a15f-9ffcd522197f"/>
    <xsd:import namespace="6125ffc9-2c56-435e-8267-1393444907b2"/>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1bd8dc-4e40-424f-a15f-9ffcd522197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125ffc9-2c56-435e-8267-1393444907b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1124FD4-B939-4F2A-8226-7E9270BE0167}"/>
</file>

<file path=customXml/itemProps2.xml><?xml version="1.0" encoding="utf-8"?>
<ds:datastoreItem xmlns:ds="http://schemas.openxmlformats.org/officeDocument/2006/customXml" ds:itemID="{AE137144-E2E5-4457-B7BF-3A518FDE984E}"/>
</file>

<file path=customXml/itemProps3.xml><?xml version="1.0" encoding="utf-8"?>
<ds:datastoreItem xmlns:ds="http://schemas.openxmlformats.org/officeDocument/2006/customXml" ds:itemID="{6A5B2ECC-48CC-4887-A386-2349B70268BD}"/>
</file>

<file path=docProps/app.xml><?xml version="1.0" encoding="utf-8"?>
<Properties xmlns="http://schemas.openxmlformats.org/officeDocument/2006/extended-properties" xmlns:vt="http://schemas.openxmlformats.org/officeDocument/2006/docPropsVTypes">
  <TotalTime>147437</TotalTime>
  <Words>6718</Words>
  <Application>Microsoft Office PowerPoint</Application>
  <PresentationFormat>On-screen Show (4:3)</PresentationFormat>
  <Paragraphs>373</Paragraphs>
  <Slides>36</Slides>
  <Notes>34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36</vt:i4>
      </vt:variant>
    </vt:vector>
  </HeadingPairs>
  <TitlesOfParts>
    <vt:vector size="43" baseType="lpstr">
      <vt:lpstr>Times New Roman</vt:lpstr>
      <vt:lpstr>Noto Sans Symbols</vt:lpstr>
      <vt:lpstr>Arial</vt:lpstr>
      <vt:lpstr>Verdana</vt:lpstr>
      <vt:lpstr>Monotype Sorts</vt:lpstr>
      <vt:lpstr>USHE</vt:lpstr>
      <vt:lpstr>USHE_slide options</vt:lpstr>
      <vt:lpstr>Introduction to Java Programming and Data Structures</vt:lpstr>
      <vt:lpstr>Motivations</vt:lpstr>
      <vt:lpstr>Objectives</vt:lpstr>
      <vt:lpstr>JavaF X versus Swing and A W T</vt:lpstr>
      <vt:lpstr>Basic Structure of JavaF X</vt:lpstr>
      <vt:lpstr>Panes, U I Controls, and Shapes</vt:lpstr>
      <vt:lpstr>Display a Shape</vt:lpstr>
      <vt:lpstr>Binding Properties</vt:lpstr>
      <vt:lpstr>Binding Property: Getter, Setter, and Property Getter</vt:lpstr>
      <vt:lpstr>Uni/Bidirectional Binding</vt:lpstr>
      <vt:lpstr>Common Properties and Methods for Nodes</vt:lpstr>
      <vt:lpstr>The Color Class</vt:lpstr>
      <vt:lpstr>The Font Class</vt:lpstr>
      <vt:lpstr>The Image Class</vt:lpstr>
      <vt:lpstr>The ImageView Class</vt:lpstr>
      <vt:lpstr>Layout Panes</vt:lpstr>
      <vt:lpstr>FlowPane</vt:lpstr>
      <vt:lpstr>GridPane</vt:lpstr>
      <vt:lpstr>BorderPane</vt:lpstr>
      <vt:lpstr>HBox</vt:lpstr>
      <vt:lpstr>VBox</vt:lpstr>
      <vt:lpstr>Shapes</vt:lpstr>
      <vt:lpstr>Text</vt:lpstr>
      <vt:lpstr>Text Example</vt:lpstr>
      <vt:lpstr>Line</vt:lpstr>
      <vt:lpstr>Rectangle</vt:lpstr>
      <vt:lpstr>Rectangle Example</vt:lpstr>
      <vt:lpstr>Circle</vt:lpstr>
      <vt:lpstr>Ellipse</vt:lpstr>
      <vt:lpstr>Arc</vt:lpstr>
      <vt:lpstr>Arc Examples</vt:lpstr>
      <vt:lpstr>Polygon and Polyline</vt:lpstr>
      <vt:lpstr>Polygon</vt:lpstr>
      <vt:lpstr>Case Study: The ClockPane Class</vt:lpstr>
      <vt:lpstr>Use the ClockPane Class</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Java Programming and Data Structures, Twelfth Edition, Chapter 14, JavaFX Basics</dc:title>
  <dc:subject>IT</dc:subject>
  <dc:creator>Liang</dc:creator>
  <cp:keywords>Introduction to Java Programming and Data Structures</cp:keywords>
  <dc:description>This deck contains code snippets and symbols, screen reader users may need to increase verbosity levels; Long description alt-text is inserted in the notes pane; This presentation contains the hyperlinks located in Notes Pane.</dc:description>
  <cp:lastModifiedBy>AnnMarie Short</cp:lastModifiedBy>
  <cp:revision>881</cp:revision>
  <dcterms:modified xsi:type="dcterms:W3CDTF">2021-03-24T16:40:50Z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0x01010086D90B95B22DD945BDFF45EB84A5E21C</vt:lpwstr>
  </property>
</Properties>
</file>